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7" r:id="rId3"/>
    <p:sldId id="289" r:id="rId4"/>
    <p:sldId id="266" r:id="rId5"/>
    <p:sldId id="267" r:id="rId6"/>
    <p:sldId id="272" r:id="rId7"/>
    <p:sldId id="285" r:id="rId8"/>
    <p:sldId id="273" r:id="rId9"/>
    <p:sldId id="276" r:id="rId10"/>
    <p:sldId id="277" r:id="rId11"/>
    <p:sldId id="278" r:id="rId12"/>
    <p:sldId id="279" r:id="rId13"/>
    <p:sldId id="281" r:id="rId14"/>
    <p:sldId id="282" r:id="rId15"/>
    <p:sldId id="261" r:id="rId16"/>
    <p:sldId id="2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355" autoAdjust="0"/>
  </p:normalViewPr>
  <p:slideViewPr>
    <p:cSldViewPr snapToGrid="0">
      <p:cViewPr varScale="1">
        <p:scale>
          <a:sx n="94" d="100"/>
          <a:sy n="94" d="100"/>
        </p:scale>
        <p:origin x="-108" y="-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AC8B4-9D2D-4525-AB93-9576FC403333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502E6-E572-4B66-ABDE-A71C1E7C8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27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502E6-E572-4B66-ABDE-A71C1E7C84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0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1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52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4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4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36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7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7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6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7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6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5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D6817-459A-4897-8D80-3A9E2FFE061E}" type="datetimeFigureOut">
              <a:rPr lang="en-US" smtClean="0"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1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3840" y="628254"/>
            <a:ext cx="9144000" cy="169388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lgerian" panose="04020705040A02060702" pitchFamily="82" charset="0"/>
              </a:rPr>
              <a:t>Epilepsy, Post traumatic Epilepsy &amp; Sports</a:t>
            </a:r>
            <a:endParaRPr lang="en-US" b="1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4320" y="2346960"/>
            <a:ext cx="9144000" cy="4328160"/>
          </a:xfrm>
        </p:spPr>
        <p:txBody>
          <a:bodyPr>
            <a:normAutofit fontScale="55000" lnSpcReduction="20000"/>
          </a:bodyPr>
          <a:lstStyle/>
          <a:p>
            <a:r>
              <a:rPr lang="en-US" sz="50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Nitin</a:t>
            </a:r>
            <a:r>
              <a:rPr lang="en-US" sz="50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 </a:t>
            </a:r>
            <a:r>
              <a:rPr lang="en-US" sz="50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Sethi</a:t>
            </a:r>
            <a:r>
              <a:rPr lang="en-US" sz="50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MD, MBBS, FAAN</a:t>
            </a: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 Professor of Neurology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York-Presbyterian Hospital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Weill Cornell Medical Center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York, NY 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24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Director and Chief Coordinator Brain Care Foundation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Diplomate</a:t>
            </a: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National Boards (DNB) Internal Medicine (India)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Diplomate</a:t>
            </a: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American Board of Psychiatry and Neurology (ABPN)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Diplomate</a:t>
            </a: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American Board of Clinical Neurophysiology (ABCN) with added competency in Central Clinical Neurophysiology, Epilepsy Monitoring, Intraoperative Monitoring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Diplomate</a:t>
            </a: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American Board of Psychiatry and Neurology (ABPN) with added competency in Epilepsy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Diplomate</a:t>
            </a: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American Board of Psychiatry and Neurology (ABPN) with added competency in Sleep Medicine</a:t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Diplomate</a:t>
            </a:r>
            <a:r>
              <a:rPr lang="en-US" sz="24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American College of Sports Medicine (ACSM)/Association of Ringside Physicians-Certified Ringside Physician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9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lgerian" panose="04020705040A02060702" pitchFamily="82" charset="0"/>
              </a:rPr>
              <a:t>Disclosures:</a:t>
            </a:r>
            <a:endParaRPr lang="en-US" sz="2800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Associate</a:t>
            </a:r>
            <a:r>
              <a:rPr lang="en-US" sz="2400" baseline="0" dirty="0" smtClean="0"/>
              <a:t> Editor The Eastern Journal of Medicine</a:t>
            </a:r>
          </a:p>
          <a:p>
            <a:r>
              <a:rPr lang="en-US" sz="2400" baseline="0" dirty="0" smtClean="0"/>
              <a:t>Ringside Physician, New York State Athletic Commission</a:t>
            </a:r>
          </a:p>
          <a:p>
            <a:r>
              <a:rPr lang="en-US" sz="2400" baseline="0" dirty="0" smtClean="0"/>
              <a:t>Unaffiliated </a:t>
            </a:r>
            <a:r>
              <a:rPr lang="en-US" sz="2400" baseline="0" dirty="0" err="1" smtClean="0"/>
              <a:t>Neurotrauma</a:t>
            </a:r>
            <a:r>
              <a:rPr lang="en-US" sz="2400" baseline="0" dirty="0" smtClean="0"/>
              <a:t> Consultant, National Football League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53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817880" y="-11239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2800" b="1" dirty="0" smtClean="0">
                <a:latin typeface="Algerian" panose="04020705040A02060702" pitchFamily="82" charset="0"/>
              </a:rPr>
              <a:t>Concussion before and after…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143000"/>
            <a:ext cx="6498167" cy="2743200"/>
          </a:xfrm>
          <a:noFill/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886200"/>
            <a:ext cx="574251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54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latin typeface="Algerian" panose="04020705040A02060702" pitchFamily="82" charset="0"/>
              </a:rPr>
              <a:t>Fundamental questions: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200" b="0" dirty="0"/>
              <a:t>Do repeated or even single bumps and blows to the head sustained during playing sports cause any permanent/ residual </a:t>
            </a:r>
            <a:r>
              <a:rPr lang="en-US" altLang="en-US" sz="2200" b="0" dirty="0" smtClean="0"/>
              <a:t>damage such as seizures</a:t>
            </a:r>
            <a:r>
              <a:rPr lang="en-US" altLang="en-US" sz="2200" b="0" baseline="0" dirty="0" smtClean="0"/>
              <a:t> or chronic traumatic encephalopathy (CTE)?</a:t>
            </a:r>
            <a:endParaRPr lang="en-US" altLang="en-US" sz="2200" b="0" dirty="0"/>
          </a:p>
          <a:p>
            <a:r>
              <a:rPr lang="en-US" altLang="en-US" sz="2200" b="0" dirty="0"/>
              <a:t>Specially relevant </a:t>
            </a:r>
            <a:r>
              <a:rPr lang="en-US" altLang="en-US" sz="2200" b="0" dirty="0" smtClean="0"/>
              <a:t>for amateur and professional athletes in </a:t>
            </a:r>
            <a:r>
              <a:rPr lang="en-US" altLang="en-US" sz="2200" b="0" dirty="0"/>
              <a:t>contact sports such as boxing, football, soccer, ice-hockey-where </a:t>
            </a:r>
            <a:r>
              <a:rPr lang="en-US" altLang="en-US" sz="2200" b="0" dirty="0" smtClean="0"/>
              <a:t>blows </a:t>
            </a:r>
            <a:r>
              <a:rPr lang="en-US" altLang="en-US" sz="2200" b="0" dirty="0"/>
              <a:t>to the head </a:t>
            </a:r>
            <a:r>
              <a:rPr lang="en-US" altLang="en-US" sz="2200" b="0" dirty="0" smtClean="0"/>
              <a:t>and concussions are </a:t>
            </a:r>
            <a:r>
              <a:rPr lang="en-US" altLang="en-US" sz="2200" b="0" dirty="0"/>
              <a:t>frequent.</a:t>
            </a:r>
          </a:p>
          <a:p>
            <a:r>
              <a:rPr lang="en-US" altLang="en-US" sz="2200" b="0" dirty="0"/>
              <a:t>Is there a safe upper limit beyond which the damage is permanent or </a:t>
            </a:r>
            <a:r>
              <a:rPr lang="en-US" altLang="en-US" sz="2200" b="0" dirty="0" smtClean="0"/>
              <a:t>progressive?</a:t>
            </a:r>
            <a:endParaRPr lang="en-US" altLang="en-US" sz="2200" b="0" dirty="0"/>
          </a:p>
          <a:p>
            <a:r>
              <a:rPr lang="en-US" altLang="en-US" sz="2200" b="0" dirty="0"/>
              <a:t>What is the permanent damage that is sustained-what symptoms to watch for?</a:t>
            </a:r>
          </a:p>
          <a:p>
            <a:r>
              <a:rPr lang="en-US" altLang="en-US" sz="2200" b="0" dirty="0"/>
              <a:t>Can it be prevented?</a:t>
            </a:r>
          </a:p>
          <a:p>
            <a:r>
              <a:rPr lang="en-US" altLang="en-US" sz="2200" b="0" dirty="0"/>
              <a:t>Can </a:t>
            </a:r>
            <a:r>
              <a:rPr lang="en-US" altLang="en-US" sz="2200" b="0" dirty="0" smtClean="0"/>
              <a:t>it be </a:t>
            </a:r>
            <a:r>
              <a:rPr lang="en-US" altLang="en-US" sz="2200" b="0" dirty="0"/>
              <a:t>reversed?</a:t>
            </a:r>
          </a:p>
          <a:p>
            <a:r>
              <a:rPr lang="en-US" altLang="en-US" sz="2200" b="0" dirty="0"/>
              <a:t>Is there any </a:t>
            </a:r>
            <a:r>
              <a:rPr lang="en-US" altLang="en-US" sz="2200" b="0" dirty="0" smtClean="0"/>
              <a:t>treatment-preventive and</a:t>
            </a:r>
            <a:r>
              <a:rPr lang="en-US" altLang="en-US" sz="2200" b="0" baseline="0" dirty="0" smtClean="0"/>
              <a:t> curative</a:t>
            </a:r>
            <a:r>
              <a:rPr lang="en-US" altLang="en-US" sz="2200" b="0" dirty="0" smtClean="0"/>
              <a:t>?</a:t>
            </a:r>
            <a:endParaRPr lang="en-US" altLang="en-US" sz="2200" b="0" dirty="0"/>
          </a:p>
          <a:p>
            <a:pPr>
              <a:buFont typeface="Arial" panose="020B0604020202020204" pitchFamily="34" charset="0"/>
              <a:buNone/>
            </a:pPr>
            <a:endParaRPr lang="en-US" altLang="en-US" sz="2400" dirty="0"/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2960" y="0"/>
            <a:ext cx="2479040" cy="1677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770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latin typeface="Algerian" panose="04020705040A02060702" pitchFamily="82" charset="0"/>
              </a:rPr>
              <a:t>Where,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in whom and how to look for answers to the above questions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 dirty="0" smtClean="0"/>
              <a:t>Contact sports like boxing, football, MMA and ice hockey where concussions are common and frequent.</a:t>
            </a:r>
          </a:p>
          <a:p>
            <a:r>
              <a:rPr lang="en-US" altLang="en-US" sz="1800" dirty="0" smtClean="0"/>
              <a:t>Study</a:t>
            </a:r>
            <a:r>
              <a:rPr lang="en-US" altLang="en-US" sz="1800" baseline="0" dirty="0" smtClean="0"/>
              <a:t> </a:t>
            </a:r>
            <a:r>
              <a:rPr lang="en-US" altLang="en-US" sz="1800" dirty="0" smtClean="0"/>
              <a:t>professional and amateur athletes who take part in these sports.</a:t>
            </a:r>
          </a:p>
          <a:p>
            <a:r>
              <a:rPr lang="en-US" altLang="en-US" sz="1800" dirty="0" smtClean="0"/>
              <a:t>Study different age groups-pediatric and adult to answer the fundamental question-are</a:t>
            </a:r>
            <a:r>
              <a:rPr lang="en-US" altLang="en-US" sz="1800" baseline="0" dirty="0" smtClean="0"/>
              <a:t> </a:t>
            </a:r>
            <a:r>
              <a:rPr lang="en-US" altLang="en-US" sz="1800" dirty="0" smtClean="0"/>
              <a:t>pediatric brains and female brains more vulnerable?</a:t>
            </a:r>
          </a:p>
          <a:p>
            <a:r>
              <a:rPr lang="en-US" altLang="en-US" sz="1800" dirty="0" smtClean="0"/>
              <a:t>How?--MRI, biomarkers-blood/ CSF, autopsy studies.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648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533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200" b="1" dirty="0" smtClean="0">
                <a:latin typeface="Algerian" panose="04020705040A02060702" pitchFamily="82" charset="0"/>
              </a:rPr>
              <a:t>Sports</a:t>
            </a:r>
            <a:r>
              <a:rPr lang="en-US" sz="3200" b="1" baseline="0" dirty="0" smtClean="0">
                <a:latin typeface="Algerian" panose="04020705040A02060702" pitchFamily="82" charset="0"/>
              </a:rPr>
              <a:t> Related </a:t>
            </a:r>
            <a:r>
              <a:rPr lang="en-US" sz="3200" b="1" dirty="0" smtClean="0">
                <a:latin typeface="Algerian" panose="04020705040A02060702" pitchFamily="82" charset="0"/>
              </a:rPr>
              <a:t>Post Traumatic Seizures</a:t>
            </a:r>
            <a:endParaRPr lang="en-US" sz="3200" b="1" dirty="0">
              <a:latin typeface="Algerian" panose="04020705040A02060702" pitchFamily="82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686800" cy="2057400"/>
          </a:xfrm>
        </p:spPr>
        <p:txBody>
          <a:bodyPr>
            <a:normAutofit lnSpcReduction="10000"/>
          </a:bodyPr>
          <a:lstStyle/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800" b="0" dirty="0" smtClean="0"/>
              <a:t>One concern for</a:t>
            </a:r>
            <a:r>
              <a:rPr lang="en-US" altLang="en-US" sz="1800" b="0" baseline="0" dirty="0" smtClean="0"/>
              <a:t> athletes who play contact sports </a:t>
            </a:r>
            <a:r>
              <a:rPr lang="en-US" alt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boxing, karate, kick-boxing, </a:t>
            </a:r>
            <a:r>
              <a:rPr lang="en-US" sz="18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muay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thai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boxing, American football, ice-hockey, wrestling, judo)</a:t>
            </a:r>
            <a:r>
              <a:rPr 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en-US" sz="1800" b="0" baseline="0" dirty="0" smtClean="0"/>
              <a:t>is that of TBI and resultant neurological </a:t>
            </a:r>
            <a:r>
              <a:rPr lang="en-US" altLang="en-US" sz="1800" b="0" baseline="0" dirty="0" err="1" smtClean="0"/>
              <a:t>sequelae</a:t>
            </a:r>
            <a:r>
              <a:rPr lang="en-US" altLang="en-US" sz="1800" b="0" baseline="0" dirty="0" smtClean="0"/>
              <a:t> such as seizures.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1800" b="0" baseline="0" dirty="0" smtClean="0"/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en-US" sz="18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1" kern="120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Question-can</a:t>
            </a:r>
            <a:r>
              <a:rPr lang="en-US" sz="1800" b="0" i="1" kern="1200" baseline="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 </a:t>
            </a:r>
            <a:r>
              <a:rPr lang="en-US" sz="1800" b="0" i="1" kern="120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repeated concussions during some sports potentially cause seizures or exacerbate pre-existing</a:t>
            </a:r>
            <a:r>
              <a:rPr lang="en-US" sz="1800" b="0" i="1" kern="1200" baseline="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 </a:t>
            </a:r>
            <a:r>
              <a:rPr lang="en-US" sz="1800" b="0" i="1" kern="120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seizures?</a:t>
            </a:r>
            <a:endParaRPr lang="en-US" sz="1800" b="0" i="1" dirty="0" smtClean="0">
              <a:effectLst/>
              <a:latin typeface="Baskerville Old Face" panose="02020602080505020303" pitchFamily="18" charset="0"/>
              <a:cs typeface="Aparajita" panose="020B0604020202020204" pitchFamily="34" charset="0"/>
            </a:endParaRPr>
          </a:p>
          <a:p>
            <a:pPr marL="0" indent="0" eaLnBrk="1" hangingPunct="1">
              <a:buNone/>
            </a:pPr>
            <a:endParaRPr lang="en-US" altLang="en-US" sz="20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57342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Important questions that need answers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3352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000" b="0" dirty="0">
                <a:latin typeface="+mn-lt"/>
              </a:rPr>
              <a:t>Are these </a:t>
            </a:r>
            <a:r>
              <a:rPr lang="en-US" altLang="en-US" sz="2000" b="0" dirty="0" smtClean="0">
                <a:latin typeface="+mn-lt"/>
              </a:rPr>
              <a:t>concerns actually </a:t>
            </a:r>
            <a:r>
              <a:rPr lang="en-US" altLang="en-US" sz="2000" b="0" dirty="0">
                <a:latin typeface="+mn-lt"/>
              </a:rPr>
              <a:t>based on scientific evidence or are they unfounded?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0" kern="1200" dirty="0" smtClean="0">
                <a:solidFill>
                  <a:schemeClr val="tx1"/>
                </a:solidFill>
                <a:effectLst/>
                <a:latin typeface="+mn-lt"/>
              </a:rPr>
              <a:t>Can vigorous physical exercise provoke seizures?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0" kern="1200" dirty="0" smtClean="0">
                <a:solidFill>
                  <a:schemeClr val="tx1"/>
                </a:solidFill>
                <a:effectLst/>
                <a:latin typeface="+mn-lt"/>
              </a:rPr>
              <a:t>Ca</a:t>
            </a:r>
            <a:r>
              <a:rPr lang="en-US" altLang="en-US" sz="2000" b="0" kern="1200" baseline="0" dirty="0" smtClean="0">
                <a:solidFill>
                  <a:schemeClr val="tx1"/>
                </a:solidFill>
                <a:effectLst/>
                <a:latin typeface="+mn-lt"/>
              </a:rPr>
              <a:t>n/does mild TBI sustained while playing contact sports lead to post traumatic seizures/epilepsy?</a:t>
            </a:r>
            <a:endParaRPr lang="en-US" altLang="en-US" sz="2000" b="0" dirty="0">
              <a:latin typeface="+mn-lt"/>
            </a:endParaRPr>
          </a:p>
          <a:p>
            <a:pPr eaLnBrk="1" hangingPunct="1"/>
            <a:r>
              <a:rPr lang="en-US" altLang="en-US" sz="2000" b="0" dirty="0" smtClean="0">
                <a:latin typeface="+mn-lt"/>
              </a:rPr>
              <a:t>What</a:t>
            </a:r>
            <a:r>
              <a:rPr lang="en-US" altLang="en-US" sz="2000" b="0" baseline="0" dirty="0" smtClean="0">
                <a:latin typeface="+mn-lt"/>
              </a:rPr>
              <a:t> about the athlete who suffers from epilepsy? </a:t>
            </a:r>
            <a:r>
              <a:rPr lang="en-US" altLang="en-US" sz="2000" b="0" dirty="0" smtClean="0">
                <a:latin typeface="+mn-lt"/>
              </a:rPr>
              <a:t>Can </a:t>
            </a:r>
            <a:r>
              <a:rPr lang="en-US" altLang="en-US" sz="2000" b="0" dirty="0">
                <a:latin typeface="+mn-lt"/>
              </a:rPr>
              <a:t>indulgence in some sports make seizures potentially worse Vs could some sports actually be beneficial for people with epilepsy (physically and psychologically</a:t>
            </a:r>
            <a:r>
              <a:rPr lang="en-US" altLang="en-US" sz="2000" b="0" dirty="0" smtClean="0">
                <a:latin typeface="+mn-lt"/>
              </a:rPr>
              <a:t>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0" dirty="0" smtClean="0">
                <a:latin typeface="+mn-lt"/>
              </a:rPr>
              <a:t> </a:t>
            </a:r>
            <a:r>
              <a:rPr lang="en-US" sz="2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sports are safe and which are not?</a:t>
            </a:r>
            <a:endParaRPr lang="en-US" sz="2000" dirty="0" smtClean="0">
              <a:effectLst/>
            </a:endParaRPr>
          </a:p>
          <a:p>
            <a:pPr marL="0" indent="0" eaLnBrk="1" hangingPunct="1">
              <a:buNone/>
            </a:pPr>
            <a:endParaRPr lang="en-US" altLang="en-US" sz="2000" b="0" dirty="0">
              <a:latin typeface="+mn-lt"/>
            </a:endParaRPr>
          </a:p>
          <a:p>
            <a:pPr eaLnBrk="1" hangingPunct="1"/>
            <a:endParaRPr lang="en-US" altLang="en-US" sz="2400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8750"/>
            <a:ext cx="13716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55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2800" b="1" dirty="0" smtClean="0">
                <a:latin typeface="Algerian" panose="04020705040A02060702" pitchFamily="82" charset="0"/>
              </a:rPr>
              <a:t>To</a:t>
            </a:r>
            <a:r>
              <a:rPr lang="en-US" sz="2800" b="1" baseline="0" dirty="0" smtClean="0">
                <a:latin typeface="Algerian" panose="04020705040A02060702" pitchFamily="82" charset="0"/>
              </a:rPr>
              <a:t> answer these questions one may ask w</a:t>
            </a:r>
            <a:r>
              <a:rPr lang="en-US" sz="2800" b="1" dirty="0" smtClean="0">
                <a:latin typeface="Algerian" panose="04020705040A02060702" pitchFamily="82" charset="0"/>
              </a:rPr>
              <a:t>hy are people with epilepsy restricted from some sports?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b="0" dirty="0" smtClean="0"/>
              <a:t>First rationale---occurrence of an untimely seizure during sporting event has the potential for causing substantial injury both to the athlete with epilepsy as well as fellow athletes and even spectators.</a:t>
            </a:r>
          </a:p>
          <a:p>
            <a:pPr>
              <a:defRPr/>
            </a:pPr>
            <a:r>
              <a:rPr lang="en-US" b="0" dirty="0" smtClean="0"/>
              <a:t>Second</a:t>
            </a:r>
            <a:r>
              <a:rPr lang="en-US" b="0" baseline="0" dirty="0" smtClean="0"/>
              <a:t> rationale-exercise especially aerobic exercise may exacerbate seizures.</a:t>
            </a:r>
          </a:p>
          <a:p>
            <a:pPr>
              <a:defRPr/>
            </a:pPr>
            <a:r>
              <a:rPr lang="en-US" sz="2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 rationale--injury sustained while playing sport shall make epilepsy worse.</a:t>
            </a:r>
            <a:endParaRPr lang="en-US" b="0" dirty="0" smtClean="0"/>
          </a:p>
          <a:p>
            <a:pPr>
              <a:defRPr/>
            </a:pPr>
            <a:r>
              <a:rPr lang="en-US" b="0" dirty="0" smtClean="0"/>
              <a:t>Examples: </a:t>
            </a:r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has a generalized convulsion or a complex partial seizure while skydiving</a:t>
            </a:r>
            <a:r>
              <a:rPr lang="en-US" b="0" baseline="0" dirty="0" smtClean="0"/>
              <a:t> or while </a:t>
            </a:r>
            <a:r>
              <a:rPr lang="en-US" b="0" dirty="0" smtClean="0"/>
              <a:t>taking part in an automobile racing event making bends at speeds in excess of 100mph</a:t>
            </a:r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suffers a seizure while taking part in a swimming meet. </a:t>
            </a:r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suffers a seizure while bicycling or</a:t>
            </a:r>
            <a:r>
              <a:rPr lang="en-US" b="0" baseline="0" dirty="0" smtClean="0"/>
              <a:t> </a:t>
            </a:r>
            <a:r>
              <a:rPr lang="en-US" b="0" dirty="0" smtClean="0"/>
              <a:t>while horse</a:t>
            </a:r>
            <a:r>
              <a:rPr lang="en-US" b="0" baseline="0" dirty="0" smtClean="0"/>
              <a:t> racing</a:t>
            </a:r>
            <a:endParaRPr lang="en-US" b="0" dirty="0" smtClean="0"/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suffers a seizure while skiing down a steep hill or while snowboarding.</a:t>
            </a:r>
          </a:p>
          <a:p>
            <a:pPr lvl="1">
              <a:defRPr/>
            </a:pPr>
            <a:r>
              <a:rPr lang="en-US" b="0" dirty="0" smtClean="0"/>
              <a:t>More mundane such as having a seizure while running on a treadmill, while playing tennis, while jogging outside</a:t>
            </a:r>
          </a:p>
          <a:p>
            <a:pPr lvl="1">
              <a:buNone/>
              <a:defRPr/>
            </a:pPr>
            <a:endParaRPr lang="en-US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040" y="0"/>
            <a:ext cx="1457960" cy="172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33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981200" y="213360"/>
            <a:ext cx="8229600" cy="812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Exercise and seizures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981200" y="1422400"/>
            <a:ext cx="8229600" cy="54356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some </a:t>
            </a:r>
            <a:r>
              <a:rPr lang="en-US" sz="2000" dirty="0">
                <a:latin typeface="+mj-lt"/>
                <a:ea typeface="+mj-ea"/>
                <a:cs typeface="+mj-cs"/>
              </a:rPr>
              <a:t>studies have shown an increase in </a:t>
            </a:r>
            <a:r>
              <a:rPr lang="en-US" sz="2000" dirty="0" err="1">
                <a:latin typeface="+mj-lt"/>
                <a:ea typeface="+mj-ea"/>
                <a:cs typeface="+mj-cs"/>
              </a:rPr>
              <a:t>interictal</a:t>
            </a:r>
            <a:r>
              <a:rPr lang="en-US" sz="2000" dirty="0">
                <a:latin typeface="+mj-lt"/>
                <a:ea typeface="+mj-ea"/>
                <a:cs typeface="+mj-cs"/>
              </a:rPr>
              <a:t> discharges during or after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exercise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(mostly in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generalized epilepsies).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Simpson et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al.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(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1989)--three </a:t>
            </a:r>
            <a:r>
              <a:rPr lang="en-US" sz="2000" dirty="0">
                <a:latin typeface="+mj-lt"/>
                <a:ea typeface="+mj-ea"/>
                <a:cs typeface="+mj-cs"/>
              </a:rPr>
              <a:t>healthy adults who presented with generalized seizures shortly after jogging. Each person had previously been asymptomatic, and each had a normal neurologic examination after the seizure. In all three patients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CT revealed </a:t>
            </a:r>
            <a:r>
              <a:rPr lang="en-US" sz="2000" dirty="0">
                <a:latin typeface="+mj-lt"/>
                <a:ea typeface="+mj-ea"/>
                <a:cs typeface="+mj-cs"/>
              </a:rPr>
              <a:t>small frontal cortical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SOLs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Strum et al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(2002) </a:t>
            </a:r>
            <a:r>
              <a:rPr lang="en-US" sz="2000" dirty="0">
                <a:latin typeface="+mj-lt"/>
                <a:ea typeface="+mj-ea"/>
                <a:cs typeface="+mj-cs"/>
              </a:rPr>
              <a:t>reported 2 patients with exercise induced temporal lobe epilepsy.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A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16-year-old </a:t>
            </a:r>
            <a:r>
              <a:rPr lang="en-US" sz="2000" dirty="0">
                <a:latin typeface="+mj-lt"/>
                <a:ea typeface="+mj-ea"/>
                <a:cs typeface="+mj-cs"/>
              </a:rPr>
              <a:t>had consistent precipitation of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complex </a:t>
            </a:r>
            <a:r>
              <a:rPr lang="en-US" sz="2000" dirty="0">
                <a:latin typeface="+mj-lt"/>
                <a:ea typeface="+mj-ea"/>
                <a:cs typeface="+mj-cs"/>
              </a:rPr>
              <a:t>partial seizures with behavioral arrest, automatisms and post </a:t>
            </a:r>
            <a:r>
              <a:rPr lang="en-US" sz="2000" dirty="0" err="1">
                <a:latin typeface="+mj-lt"/>
                <a:ea typeface="+mj-ea"/>
                <a:cs typeface="+mj-cs"/>
              </a:rPr>
              <a:t>ictal</a:t>
            </a:r>
            <a:r>
              <a:rPr lang="en-US" sz="2000" dirty="0">
                <a:latin typeface="+mj-lt"/>
                <a:ea typeface="+mj-ea"/>
                <a:cs typeface="+mj-cs"/>
              </a:rPr>
              <a:t> confusion usually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5 </a:t>
            </a:r>
            <a:r>
              <a:rPr lang="en-US" sz="2000" dirty="0">
                <a:latin typeface="+mj-lt"/>
                <a:ea typeface="+mj-ea"/>
                <a:cs typeface="+mj-cs"/>
              </a:rPr>
              <a:t>to 20 minutes after running, playing soccer or tennis.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More </a:t>
            </a:r>
            <a:r>
              <a:rPr lang="en-US" sz="2000" dirty="0">
                <a:latin typeface="+mj-lt"/>
                <a:ea typeface="+mj-ea"/>
                <a:cs typeface="+mj-cs"/>
              </a:rPr>
              <a:t>likely if exercise was strenuous. With reduction in exercise and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AED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therapy </a:t>
            </a:r>
            <a:r>
              <a:rPr lang="en-US" sz="2000" dirty="0">
                <a:latin typeface="+mj-lt"/>
                <a:ea typeface="+mj-ea"/>
                <a:cs typeface="+mj-cs"/>
              </a:rPr>
              <a:t>a marked reduction in seizure frequency occurred.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 seizures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not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related </a:t>
            </a:r>
            <a:r>
              <a:rPr lang="en-US" sz="2000" dirty="0">
                <a:latin typeface="+mj-lt"/>
                <a:ea typeface="+mj-ea"/>
                <a:cs typeface="+mj-cs"/>
              </a:rPr>
              <a:t>to emotional state (meaning the degree of competitiveness).  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0" indent="0" algn="r">
              <a:buNone/>
            </a:pPr>
            <a:r>
              <a:rPr lang="en-US" sz="1300" b="1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Simpson RK </a:t>
            </a:r>
            <a:r>
              <a:rPr lang="en-US" sz="1300" b="1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Jr</a:t>
            </a:r>
            <a:r>
              <a:rPr lang="en-US" sz="13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Grossman RG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Seizures after jogging. 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Engl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 Med.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1989;321:835.</a:t>
            </a:r>
          </a:p>
          <a:p>
            <a:pPr marL="0" indent="0" algn="r">
              <a:buNone/>
            </a:pPr>
            <a:r>
              <a:rPr lang="en-US" sz="1300" b="1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Sturm JW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Fedi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Berkovic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SF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Reutens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DC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Exercise-induced temporal lobe epilepsy. 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Neurology.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2002;59:1246-8.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674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Exercise and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seizures-Exercise is BAD--the facts!!!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981200" y="1198880"/>
            <a:ext cx="8534400" cy="550672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1800" b="0" dirty="0" smtClean="0">
                <a:latin typeface="+mn-lt"/>
                <a:ea typeface="+mj-ea"/>
                <a:cs typeface="+mj-cs"/>
              </a:rPr>
              <a:t>at </a:t>
            </a:r>
            <a:r>
              <a:rPr lang="en-US" sz="1800" b="0" dirty="0">
                <a:latin typeface="+mn-lt"/>
                <a:ea typeface="+mj-ea"/>
                <a:cs typeface="+mj-cs"/>
              </a:rPr>
              <a:t>least some frontal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and </a:t>
            </a:r>
            <a:r>
              <a:rPr lang="en-US" sz="1800" b="0" dirty="0">
                <a:latin typeface="+mn-lt"/>
                <a:ea typeface="+mj-ea"/>
                <a:cs typeface="+mj-cs"/>
              </a:rPr>
              <a:t>temporal lobe seizures are clearly precipitated or at times solely occur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during exercise suggesting </a:t>
            </a:r>
            <a:r>
              <a:rPr lang="en-US" sz="1800" b="0" dirty="0">
                <a:latin typeface="+mn-lt"/>
                <a:ea typeface="+mj-ea"/>
                <a:cs typeface="+mj-cs"/>
              </a:rPr>
              <a:t>that these are a form of reflex epilepsies.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b="0" dirty="0">
                <a:latin typeface="+mn-lt"/>
                <a:ea typeface="+mj-ea"/>
                <a:cs typeface="+mj-cs"/>
              </a:rPr>
              <a:t>a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 </a:t>
            </a:r>
            <a:r>
              <a:rPr lang="en-US" sz="1800" b="0" dirty="0">
                <a:latin typeface="+mn-lt"/>
                <a:ea typeface="+mj-ea"/>
                <a:cs typeface="+mj-cs"/>
              </a:rPr>
              <a:t>number of physiologic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mechanisms </a:t>
            </a:r>
            <a:r>
              <a:rPr lang="en-US" sz="1800" b="0" dirty="0">
                <a:latin typeface="+mn-lt"/>
                <a:ea typeface="+mj-ea"/>
                <a:cs typeface="+mj-cs"/>
              </a:rPr>
              <a:t>by which seizures may be provoked by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exercise: </a:t>
            </a:r>
            <a:r>
              <a:rPr lang="en-US" sz="1800" b="0" dirty="0">
                <a:latin typeface="+mn-lt"/>
                <a:ea typeface="+mj-ea"/>
                <a:cs typeface="+mj-cs"/>
              </a:rPr>
              <a:t>hyperventilation with resultant </a:t>
            </a:r>
            <a:r>
              <a:rPr lang="en-US" sz="1800" b="0" dirty="0" err="1">
                <a:effectLst/>
                <a:latin typeface="+mn-lt"/>
                <a:ea typeface="+mj-ea"/>
                <a:cs typeface="+mj-cs"/>
              </a:rPr>
              <a:t>hypocarbia</a:t>
            </a:r>
            <a:r>
              <a:rPr lang="en-US" sz="1800" b="0" dirty="0">
                <a:latin typeface="+mn-lt"/>
                <a:ea typeface="+mj-ea"/>
                <a:cs typeface="+mj-cs"/>
              </a:rPr>
              <a:t> and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alkalosis, exercise </a:t>
            </a:r>
            <a:r>
              <a:rPr lang="en-US" sz="1800" b="0" dirty="0">
                <a:latin typeface="+mn-lt"/>
                <a:ea typeface="+mj-ea"/>
                <a:cs typeface="+mj-cs"/>
              </a:rPr>
              <a:t>induced seizures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may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occur due to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 hypoglycemia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(especially in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diabetic patients),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 and psychological stress of competitive sports and potential changes in anti-epileptic drug metabolism.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Exercise is a complex behavior;</a:t>
            </a:r>
            <a:r>
              <a:rPr 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involves not such the motor system and motor cortex but also other domains such as attention, concentration, vigilance and some limbic networks which mediate motivation, aggression and competitiveness. So</a:t>
            </a:r>
            <a:r>
              <a:rPr 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that patients who have temporal or frontal lobe epilepsy may on rare occasions have seizures triggered by exercise.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b="0" dirty="0" smtClean="0">
                <a:latin typeface="+mn-lt"/>
                <a:ea typeface="+mj-ea"/>
                <a:cs typeface="+mj-cs"/>
              </a:rPr>
              <a:t>Simpson </a:t>
            </a:r>
            <a:r>
              <a:rPr lang="en-US" sz="1800" b="0" dirty="0">
                <a:latin typeface="+mn-lt"/>
                <a:ea typeface="+mj-ea"/>
                <a:cs typeface="+mj-cs"/>
              </a:rPr>
              <a:t>et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al (1989)--a </a:t>
            </a:r>
            <a:r>
              <a:rPr lang="en-US" sz="1800" b="0" dirty="0">
                <a:latin typeface="+mn-lt"/>
                <a:ea typeface="+mj-ea"/>
                <a:cs typeface="+mj-cs"/>
              </a:rPr>
              <a:t>seizure after jogging may be an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early </a:t>
            </a:r>
            <a:r>
              <a:rPr lang="en-US" sz="1800" b="0" dirty="0">
                <a:latin typeface="+mn-lt"/>
                <a:ea typeface="+mj-ea"/>
                <a:cs typeface="+mj-cs"/>
              </a:rPr>
              <a:t>warning sign of the presence of a underlying cerebral-mass lesion before it has reached a size sufficient to produce mass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effect.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E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xercise </a:t>
            </a:r>
            <a:r>
              <a:rPr lang="en-US" sz="1800" b="0" dirty="0">
                <a:latin typeface="+mn-lt"/>
                <a:ea typeface="+mj-ea"/>
                <a:cs typeface="+mj-cs"/>
              </a:rPr>
              <a:t>lowers the seizure threshold of the epileptogenic cortex surrounding the mass lesion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.</a:t>
            </a:r>
            <a:endParaRPr lang="en-US" sz="1800" b="0" dirty="0"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42880" y="71120"/>
            <a:ext cx="1778000" cy="20022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12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Exercise and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seizures-Exercise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is GOOD—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the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facts!!!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62000"/>
            <a:ext cx="8458200" cy="60960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limited </a:t>
            </a:r>
            <a:r>
              <a:rPr lang="en-US" sz="2000" dirty="0">
                <a:latin typeface="+mj-lt"/>
                <a:ea typeface="+mj-ea"/>
                <a:cs typeface="+mj-cs"/>
              </a:rPr>
              <a:t>evidence that exercise may in fact be protective and have physical, physiological and psychological benefits in patients with epilepsy.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EEG </a:t>
            </a:r>
            <a:r>
              <a:rPr lang="en-US" sz="2000" dirty="0">
                <a:latin typeface="+mj-lt"/>
                <a:ea typeface="+mj-ea"/>
                <a:cs typeface="+mj-cs"/>
              </a:rPr>
              <a:t>studies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show </a:t>
            </a:r>
            <a:r>
              <a:rPr lang="en-US" sz="2000" dirty="0">
                <a:latin typeface="+mj-lt"/>
                <a:ea typeface="+mj-ea"/>
                <a:cs typeface="+mj-cs"/>
              </a:rPr>
              <a:t>that inter-</a:t>
            </a:r>
            <a:r>
              <a:rPr lang="en-US" sz="2000" dirty="0" err="1">
                <a:latin typeface="+mj-lt"/>
                <a:ea typeface="+mj-ea"/>
                <a:cs typeface="+mj-cs"/>
              </a:rPr>
              <a:t>ictal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epileptiform</a:t>
            </a:r>
            <a:r>
              <a:rPr lang="en-US" sz="2000" dirty="0">
                <a:latin typeface="+mj-lt"/>
                <a:ea typeface="+mj-ea"/>
                <a:cs typeface="+mj-cs"/>
              </a:rPr>
              <a:t> discharges either remain unchanged or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decrease </a:t>
            </a:r>
            <a:r>
              <a:rPr lang="en-US" sz="2000" dirty="0">
                <a:latin typeface="+mj-lt"/>
                <a:ea typeface="+mj-ea"/>
                <a:cs typeface="+mj-cs"/>
              </a:rPr>
              <a:t>during exercise so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some suggestion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that </a:t>
            </a:r>
            <a:r>
              <a:rPr lang="en-US" sz="2000" dirty="0">
                <a:latin typeface="+mj-lt"/>
                <a:ea typeface="+mj-ea"/>
                <a:cs typeface="+mj-cs"/>
              </a:rPr>
              <a:t>exercise may actually raise the seizure threshold. 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animal </a:t>
            </a:r>
            <a:r>
              <a:rPr lang="en-US" sz="2000" dirty="0">
                <a:latin typeface="+mj-lt"/>
                <a:ea typeface="+mj-ea"/>
                <a:cs typeface="+mj-cs"/>
              </a:rPr>
              <a:t>studies suggest that exercise can modulate neuronal vulnerability to epileptic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insults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(e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xercise </a:t>
            </a:r>
            <a:r>
              <a:rPr lang="en-US" sz="2000" dirty="0">
                <a:latin typeface="+mj-lt"/>
                <a:ea typeface="+mj-ea"/>
                <a:cs typeface="+mj-cs"/>
              </a:rPr>
              <a:t>before a precipitating brain insult demonstrated reduced susceptibility in the kindling model of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epilepsy). 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increased attention and vigilance during exercise may partially explain the reduced number of seizures in patients with chronic epilepsy who exercise on a regular basis.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regular exercise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may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influence </a:t>
            </a:r>
            <a:r>
              <a:rPr lang="en-US" sz="2000" dirty="0">
                <a:latin typeface="+mj-lt"/>
                <a:ea typeface="+mj-ea"/>
                <a:cs typeface="+mj-cs"/>
              </a:rPr>
              <a:t>neuronal and hippocampal plasticity by </a:t>
            </a:r>
            <a:r>
              <a:rPr lang="en-US" sz="2000" dirty="0" err="1">
                <a:latin typeface="+mj-lt"/>
                <a:ea typeface="+mj-ea"/>
                <a:cs typeface="+mj-cs"/>
              </a:rPr>
              <a:t>upregulation</a:t>
            </a:r>
            <a:r>
              <a:rPr lang="en-US" sz="2000" dirty="0">
                <a:latin typeface="+mj-lt"/>
                <a:ea typeface="+mj-ea"/>
                <a:cs typeface="+mj-cs"/>
              </a:rPr>
              <a:t> of neurotropic factors.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evidence </a:t>
            </a:r>
            <a:r>
              <a:rPr lang="en-US" sz="2000" dirty="0">
                <a:latin typeface="+mj-lt"/>
                <a:ea typeface="+mj-ea"/>
                <a:cs typeface="+mj-cs"/>
              </a:rPr>
              <a:t>to suggest that regular physical exercise can improve the quality of life, reduce anxiety and depression and improve seizure control in patients with chronic epilepsy. </a:t>
            </a:r>
            <a:endParaRPr lang="en-US" sz="2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427" y="4933609"/>
            <a:ext cx="1950573" cy="192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7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228725" y="0"/>
            <a:ext cx="8229600" cy="92456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b="1" dirty="0" smtClean="0">
                <a:latin typeface="Algerian" panose="04020705040A02060702" pitchFamily="82" charset="0"/>
              </a:rPr>
              <a:t>Exercise and seizures-timing and role of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EEG in prognostication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?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981200" y="1300480"/>
            <a:ext cx="8686800" cy="4825684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000" dirty="0" smtClean="0"/>
              <a:t>Both </a:t>
            </a:r>
            <a:r>
              <a:rPr lang="en-US" altLang="en-US" sz="2000" dirty="0"/>
              <a:t>during and after exercise.  </a:t>
            </a:r>
          </a:p>
          <a:p>
            <a:pPr lvl="1" eaLnBrk="1" hangingPunct="1"/>
            <a:r>
              <a:rPr lang="en-US" altLang="en-US" sz="2000" dirty="0"/>
              <a:t>usually heavy strenuous exercise </a:t>
            </a:r>
            <a:r>
              <a:rPr lang="en-US" altLang="en-US" sz="2000" dirty="0" smtClean="0"/>
              <a:t>precipitates </a:t>
            </a:r>
            <a:r>
              <a:rPr lang="en-US" altLang="en-US" sz="2000" dirty="0"/>
              <a:t>the seizure. </a:t>
            </a:r>
          </a:p>
          <a:p>
            <a:pPr lvl="1" eaLnBrk="1" hangingPunct="1"/>
            <a:r>
              <a:rPr lang="en-US" altLang="en-US" sz="2000" dirty="0"/>
              <a:t> seizure may occur at the peak of exercise when the heart rate goes up and the patient hyperventilates. </a:t>
            </a:r>
            <a:endParaRPr lang="en-US" altLang="en-US" sz="2000" dirty="0" smtClean="0"/>
          </a:p>
          <a:p>
            <a:pPr marL="457200" lvl="1" indent="0" eaLnBrk="1" hangingPunct="1">
              <a:buNone/>
            </a:pPr>
            <a:r>
              <a:rPr lang="en-US" altLang="en-US" sz="2000" dirty="0" smtClean="0"/>
              <a:t>-----Example</a:t>
            </a:r>
            <a:r>
              <a:rPr lang="en-US" altLang="en-US" sz="2000" baseline="0" dirty="0" smtClean="0"/>
              <a:t>: an athlete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playing football. </a:t>
            </a:r>
            <a:r>
              <a:rPr lang="en-US" altLang="en-US" sz="2000" dirty="0" smtClean="0"/>
              <a:t>Heart </a:t>
            </a:r>
            <a:r>
              <a:rPr lang="en-US" altLang="en-US" sz="2000" dirty="0"/>
              <a:t>rate goes </a:t>
            </a:r>
            <a:r>
              <a:rPr lang="en-US" altLang="en-US" sz="2000" dirty="0" err="1" smtClean="0"/>
              <a:t>up</a:t>
            </a:r>
            <a:r>
              <a:rPr lang="en-US" altLang="en-US" sz="2000" dirty="0" err="1" smtClean="0">
                <a:sym typeface="Wingdings" panose="05000000000000000000" pitchFamily="2" charset="2"/>
              </a:rPr>
              <a:t></a:t>
            </a:r>
            <a:r>
              <a:rPr lang="en-US" altLang="en-US" sz="2000" dirty="0" err="1" smtClean="0"/>
              <a:t>hyperventilates</a:t>
            </a:r>
            <a:r>
              <a:rPr lang="en-US" altLang="en-US" sz="2000" dirty="0" err="1" smtClean="0">
                <a:sym typeface="Wingdings" panose="05000000000000000000" pitchFamily="2" charset="2"/>
              </a:rPr>
              <a:t>a</a:t>
            </a:r>
            <a:r>
              <a:rPr lang="en-US" altLang="en-US" sz="2000" dirty="0" err="1" smtClean="0"/>
              <a:t>bsence</a:t>
            </a:r>
            <a:r>
              <a:rPr lang="en-US" altLang="en-US" sz="2000" dirty="0" smtClean="0"/>
              <a:t> seizure/</a:t>
            </a:r>
            <a:r>
              <a:rPr lang="en-US" altLang="en-US" sz="2000" baseline="0" dirty="0" smtClean="0"/>
              <a:t> </a:t>
            </a:r>
            <a:r>
              <a:rPr lang="en-US" altLang="en-US" sz="2000" dirty="0" smtClean="0"/>
              <a:t>complex </a:t>
            </a:r>
            <a:r>
              <a:rPr lang="en-US" altLang="en-US" sz="2000" dirty="0"/>
              <a:t>partial </a:t>
            </a:r>
            <a:r>
              <a:rPr lang="en-US" altLang="en-US" sz="2000" dirty="0" smtClean="0"/>
              <a:t>seizure-</a:t>
            </a:r>
            <a:r>
              <a:rPr lang="en-US" altLang="en-US" sz="2000" dirty="0" smtClean="0">
                <a:sym typeface="Wingdings" panose="05000000000000000000" pitchFamily="2" charset="2"/>
              </a:rPr>
              <a:t>unable</a:t>
            </a:r>
            <a:r>
              <a:rPr lang="en-US" altLang="en-US" sz="2000" baseline="0" dirty="0" smtClean="0">
                <a:sym typeface="Wingdings" panose="05000000000000000000" pitchFamily="2" charset="2"/>
              </a:rPr>
              <a:t> </a:t>
            </a:r>
            <a:r>
              <a:rPr lang="en-US" altLang="en-US" sz="2000" dirty="0" smtClean="0"/>
              <a:t>to </a:t>
            </a:r>
            <a:r>
              <a:rPr lang="en-US" altLang="en-US" sz="2000" dirty="0"/>
              <a:t>defend himself from a rough </a:t>
            </a:r>
            <a:r>
              <a:rPr lang="en-US" altLang="en-US" sz="2000" dirty="0" smtClean="0"/>
              <a:t>tackle-</a:t>
            </a:r>
            <a:r>
              <a:rPr lang="en-US" altLang="en-US" sz="2000" dirty="0" smtClean="0">
                <a:sym typeface="Wingdings" panose="05000000000000000000" pitchFamily="2" charset="2"/>
              </a:rPr>
              <a:t></a:t>
            </a:r>
            <a:r>
              <a:rPr lang="en-US" altLang="en-US" sz="2000" dirty="0" smtClean="0"/>
              <a:t>serious </a:t>
            </a:r>
            <a:r>
              <a:rPr lang="en-US" altLang="en-US" sz="2000" dirty="0"/>
              <a:t>injury.</a:t>
            </a:r>
          </a:p>
          <a:p>
            <a:pPr eaLnBrk="1" hangingPunct="1"/>
            <a:r>
              <a:rPr lang="en-US" altLang="en-US" sz="2000" dirty="0"/>
              <a:t>Seizures may </a:t>
            </a:r>
            <a:r>
              <a:rPr lang="en-US" altLang="en-US" sz="2000" dirty="0" smtClean="0"/>
              <a:t>occur </a:t>
            </a:r>
            <a:r>
              <a:rPr lang="en-US" altLang="en-US" sz="2000" dirty="0"/>
              <a:t>after exercise </a:t>
            </a:r>
            <a:r>
              <a:rPr lang="en-US" altLang="en-US" sz="2000" dirty="0" smtClean="0"/>
              <a:t>(due </a:t>
            </a:r>
            <a:r>
              <a:rPr lang="en-US" altLang="en-US" sz="2000" dirty="0"/>
              <a:t>to continued </a:t>
            </a:r>
            <a:r>
              <a:rPr lang="en-US" altLang="en-US" sz="2000" dirty="0" smtClean="0"/>
              <a:t>hyperventilation</a:t>
            </a:r>
            <a:r>
              <a:rPr lang="en-US" altLang="en-US" sz="2000" baseline="0" dirty="0" smtClean="0"/>
              <a:t> </a:t>
            </a:r>
            <a:r>
              <a:rPr lang="en-US" altLang="en-US" sz="2000" dirty="0" smtClean="0"/>
              <a:t>and </a:t>
            </a:r>
            <a:r>
              <a:rPr lang="en-US" altLang="en-US" sz="2000" dirty="0" err="1"/>
              <a:t>hypocarbia</a:t>
            </a:r>
            <a:r>
              <a:rPr lang="en-US" altLang="en-US" sz="2000" dirty="0"/>
              <a:t>).</a:t>
            </a:r>
          </a:p>
          <a:p>
            <a:pPr eaLnBrk="1" hangingPunct="1"/>
            <a:r>
              <a:rPr lang="en-US" altLang="en-US" sz="2000" dirty="0"/>
              <a:t>Study from Norway </a:t>
            </a:r>
            <a:r>
              <a:rPr lang="en-US" altLang="en-US" sz="2000" dirty="0" smtClean="0"/>
              <a:t>(</a:t>
            </a:r>
            <a:r>
              <a:rPr lang="en-US" altLang="en-US" sz="2000" dirty="0" err="1" smtClean="0"/>
              <a:t>Epilepsia</a:t>
            </a:r>
            <a:r>
              <a:rPr lang="en-US" altLang="en-US" sz="2000" dirty="0" smtClean="0"/>
              <a:t>) </a:t>
            </a:r>
            <a:r>
              <a:rPr lang="en-US" altLang="en-US" sz="2000" dirty="0"/>
              <a:t>26 children with intractable partial and generalized epilepsy were exercised during video-telemetry recording, aiming at exhaustion after </a:t>
            </a:r>
            <a:r>
              <a:rPr lang="en-US" altLang="en-US" sz="2000" dirty="0" smtClean="0"/>
              <a:t>10 </a:t>
            </a:r>
            <a:r>
              <a:rPr lang="en-US" altLang="en-US" sz="2000" dirty="0"/>
              <a:t>min. </a:t>
            </a:r>
          </a:p>
          <a:p>
            <a:pPr lvl="1" eaLnBrk="1" hangingPunct="1"/>
            <a:r>
              <a:rPr lang="en-US" altLang="en-US" sz="2000" dirty="0"/>
              <a:t>Results: during the exercise, </a:t>
            </a:r>
            <a:r>
              <a:rPr lang="en-US" altLang="en-US" sz="2000" dirty="0" err="1"/>
              <a:t>epileptiform</a:t>
            </a:r>
            <a:r>
              <a:rPr lang="en-US" altLang="en-US" sz="2000" dirty="0"/>
              <a:t> discharges decreased in 20 of 26 children and showed a rebound increase after the exercise.</a:t>
            </a:r>
          </a:p>
          <a:p>
            <a:pPr lvl="1" eaLnBrk="1" hangingPunct="1"/>
            <a:r>
              <a:rPr lang="en-US" altLang="en-US" sz="2000" dirty="0"/>
              <a:t>five patients had either unchanged or increased </a:t>
            </a:r>
            <a:r>
              <a:rPr lang="en-US" altLang="en-US" sz="2000" dirty="0" err="1"/>
              <a:t>epileptiform</a:t>
            </a:r>
            <a:r>
              <a:rPr lang="en-US" altLang="en-US" sz="2000" dirty="0"/>
              <a:t> activity while exercising. These 5 children had experienced frequent clinical seizures during or immediately after exercise in their leisure time. </a:t>
            </a:r>
          </a:p>
          <a:p>
            <a:pPr lvl="1" eaLnBrk="1" hangingPunct="1"/>
            <a:r>
              <a:rPr lang="en-US" altLang="en-US" sz="2000" dirty="0"/>
              <a:t>So “</a:t>
            </a:r>
            <a:r>
              <a:rPr lang="en-US" altLang="en-US" sz="20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Exercise-EEG</a:t>
            </a:r>
            <a:r>
              <a:rPr lang="en-US" altLang="en-US" sz="2000" dirty="0"/>
              <a:t>” may be a helpful diagnostic tool to identify patients who are disposed to have exercise-induced seizures.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325" y="0"/>
            <a:ext cx="2733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1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Concussion and seizures: what is the link?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 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33400"/>
            <a:ext cx="8686800" cy="63246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link between concussion (closed head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trauma/ mild TBI) </a:t>
            </a:r>
            <a:r>
              <a:rPr lang="en-US" sz="1800" dirty="0">
                <a:latin typeface="+mj-lt"/>
                <a:ea typeface="+mj-ea"/>
                <a:cs typeface="+mj-cs"/>
              </a:rPr>
              <a:t>and seizures has been and continues to be closely looked at 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fear of concussions (minor head trauma) making seizures worse is the prime reason why people with epilepsy are discouraged from some sports such as tackle football, ice-hockey, boxing, mixed martial arts and wrestling.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the human skull is quite resilient and the closed head trauma has to be significant for it result in seizures. Usually a concussion which results in prolonged loss of consciousness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(&gt;30 </a:t>
            </a:r>
            <a:r>
              <a:rPr lang="en-US" sz="1800" dirty="0">
                <a:latin typeface="+mj-lt"/>
                <a:ea typeface="+mj-ea"/>
                <a:cs typeface="+mj-cs"/>
              </a:rPr>
              <a:t>minutes) is graded as a significant head trauma.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b="1" dirty="0">
                <a:latin typeface="+mj-lt"/>
                <a:ea typeface="+mj-ea"/>
                <a:cs typeface="+mj-cs"/>
              </a:rPr>
              <a:t>minor bumps and bruises to the head do not cause seizures, do not increase the risk of future seizures and more importantly do not make chronic epilepsy worse.</a:t>
            </a:r>
            <a:r>
              <a:rPr lang="en-US" sz="1800" dirty="0">
                <a:latin typeface="+mj-lt"/>
                <a:ea typeface="+mj-ea"/>
                <a:cs typeface="+mj-cs"/>
              </a:rPr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seizures may occur immediately following a severe closed head trauma.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immediate post traumatic seizures by definition occur within 24 hours of the injury. They have also been referred to as impact seizures. 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early post traumatic epilepsy refers to seizures which occur about a week to 6 months after the injury.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seizures may occur as far out at 2 to 5 years after head trauma (late post traumatic epilepsy).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 factors which increase the risk of post traumatic seizures/ epilepsy include </a:t>
            </a:r>
            <a:r>
              <a:rPr lang="en-US" sz="1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severity of trauma</a:t>
            </a:r>
            <a:r>
              <a:rPr lang="en-US" sz="1800" dirty="0">
                <a:latin typeface="+mj-lt"/>
                <a:ea typeface="+mj-ea"/>
                <a:cs typeface="+mj-cs"/>
              </a:rPr>
              <a:t>, </a:t>
            </a:r>
            <a:r>
              <a:rPr lang="en-US" sz="1800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prolonged loss of consciousness (more than 24 hours)</a:t>
            </a:r>
            <a:r>
              <a:rPr lang="en-US" sz="1800" dirty="0">
                <a:latin typeface="+mj-lt"/>
                <a:ea typeface="+mj-ea"/>
                <a:cs typeface="+mj-cs"/>
              </a:rPr>
              <a:t>, </a:t>
            </a:r>
            <a:r>
              <a:rPr lang="en-US" sz="1800" dirty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penetrating head </a:t>
            </a:r>
            <a:r>
              <a:rPr lang="en-US" sz="18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injury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intra or </a:t>
            </a:r>
            <a:r>
              <a:rPr lang="en-US" sz="18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extraaxial</a:t>
            </a:r>
            <a:r>
              <a:rPr lang="en-US" sz="18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hemorrhage</a:t>
            </a:r>
            <a:r>
              <a:rPr lang="en-US" sz="1800" dirty="0">
                <a:solidFill>
                  <a:srgbClr val="FF5050"/>
                </a:solidFill>
                <a:latin typeface="+mj-lt"/>
                <a:ea typeface="+mj-ea"/>
                <a:cs typeface="+mj-cs"/>
              </a:rPr>
              <a:t>, depressed skull fracture </a:t>
            </a:r>
            <a:r>
              <a:rPr lang="en-US" sz="1800" dirty="0">
                <a:latin typeface="+mj-lt"/>
                <a:ea typeface="+mj-ea"/>
                <a:cs typeface="+mj-cs"/>
              </a:rPr>
              <a:t>and </a:t>
            </a:r>
            <a:r>
              <a:rPr lang="en-US" sz="18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early post traumatic seizures.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27200" cy="17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5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 rot="10800000" flipV="1">
            <a:off x="1981200" y="0"/>
            <a:ext cx="8229600" cy="85344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Counseling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athletes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0560" y="944880"/>
            <a:ext cx="8534400" cy="636016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Athletes </a:t>
            </a:r>
            <a:r>
              <a:rPr lang="en-US" sz="1600" dirty="0">
                <a:latin typeface="+mj-lt"/>
                <a:ea typeface="+mj-ea"/>
                <a:cs typeface="+mj-cs"/>
              </a:rPr>
              <a:t>with epilepsy should be encouraged to exercise and take part in sports.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No</a:t>
            </a:r>
            <a:r>
              <a:rPr lang="en-US" sz="16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sport </a:t>
            </a:r>
            <a:r>
              <a:rPr lang="en-US" sz="1600" dirty="0">
                <a:latin typeface="+mj-lt"/>
                <a:ea typeface="+mj-ea"/>
                <a:cs typeface="+mj-cs"/>
              </a:rPr>
              <a:t>should be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completely off </a:t>
            </a:r>
            <a:r>
              <a:rPr lang="en-US" sz="1600" dirty="0">
                <a:latin typeface="+mj-lt"/>
                <a:ea typeface="+mj-ea"/>
                <a:cs typeface="+mj-cs"/>
              </a:rPr>
              <a:t>limits to them with the exception of maybe sky-diving, river rafting and boxing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Key is proper supervision</a:t>
            </a:r>
            <a:r>
              <a:rPr lang="en-US" sz="1600" dirty="0">
                <a:latin typeface="+mj-lt"/>
                <a:ea typeface="+mj-ea"/>
                <a:cs typeface="+mj-cs"/>
              </a:rPr>
              <a:t> </a:t>
            </a:r>
            <a:r>
              <a:rPr lang="en-US" sz="1600" baseline="0" dirty="0" smtClean="0">
                <a:latin typeface="+mj-lt"/>
                <a:ea typeface="+mj-ea"/>
                <a:cs typeface="+mj-cs"/>
              </a:rPr>
              <a:t>and playing sports safely.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  </a:t>
            </a:r>
            <a:endParaRPr lang="en-US" sz="16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Walking</a:t>
            </a:r>
            <a:r>
              <a:rPr lang="en-US" sz="1600" dirty="0">
                <a:latin typeface="+mj-lt"/>
                <a:ea typeface="+mj-ea"/>
                <a:cs typeface="+mj-cs"/>
              </a:rPr>
              <a:t>, running, cycling and yoga are great exercises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with </a:t>
            </a:r>
            <a:r>
              <a:rPr lang="en-US" sz="1600" dirty="0">
                <a:latin typeface="+mj-lt"/>
                <a:ea typeface="+mj-ea"/>
                <a:cs typeface="+mj-cs"/>
              </a:rPr>
              <a:t>little to no risks.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Advise athletes with </a:t>
            </a:r>
            <a:r>
              <a:rPr lang="en-US" sz="1600" dirty="0">
                <a:latin typeface="+mj-lt"/>
                <a:ea typeface="+mj-ea"/>
                <a:cs typeface="+mj-cs"/>
              </a:rPr>
              <a:t>epilepsy (especially those with poorly controlled epilepsy) to wear a Medic Alert bracelet or carry a card in their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wallet.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Low </a:t>
            </a:r>
            <a:r>
              <a:rPr lang="en-US" sz="1600" dirty="0">
                <a:latin typeface="+mj-lt"/>
                <a:ea typeface="+mj-ea"/>
                <a:cs typeface="+mj-cs"/>
              </a:rPr>
              <a:t>risk recreational sports such as walking or running usually do not need a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1:1 supervision </a:t>
            </a:r>
            <a:r>
              <a:rPr lang="en-US" sz="1600" dirty="0">
                <a:latin typeface="+mj-lt"/>
                <a:ea typeface="+mj-ea"/>
                <a:cs typeface="+mj-cs"/>
              </a:rPr>
              <a:t>if seizures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well </a:t>
            </a:r>
            <a:r>
              <a:rPr lang="en-US" sz="1600" dirty="0">
                <a:latin typeface="+mj-lt"/>
                <a:ea typeface="+mj-ea"/>
                <a:cs typeface="+mj-cs"/>
              </a:rPr>
              <a:t>controlled by history.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/>
              <a:t>Team sports such as volleyball, basketball, baseball and softball </a:t>
            </a:r>
            <a:r>
              <a:rPr lang="en-US" sz="1600" dirty="0" smtClean="0"/>
              <a:t>carry low </a:t>
            </a:r>
            <a:r>
              <a:rPr lang="en-US" sz="1600" dirty="0"/>
              <a:t>risk of injury.</a:t>
            </a:r>
            <a:endParaRPr lang="en-US" sz="16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>
                <a:latin typeface="+mj-lt"/>
                <a:ea typeface="+mj-ea"/>
                <a:cs typeface="+mj-cs"/>
              </a:rPr>
              <a:t>For cycling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advise to</a:t>
            </a:r>
            <a:r>
              <a:rPr lang="en-US" sz="16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wear </a:t>
            </a:r>
            <a:r>
              <a:rPr lang="en-US" sz="1600" dirty="0">
                <a:latin typeface="+mj-lt"/>
                <a:ea typeface="+mj-ea"/>
                <a:cs typeface="+mj-cs"/>
              </a:rPr>
              <a:t>a helmet and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have </a:t>
            </a:r>
            <a:r>
              <a:rPr lang="en-US" sz="1600" dirty="0">
                <a:latin typeface="+mj-lt"/>
                <a:ea typeface="+mj-ea"/>
                <a:cs typeface="+mj-cs"/>
              </a:rPr>
              <a:t>bikes fitted with lights and reflectors.  </a:t>
            </a:r>
            <a:endParaRPr lang="en-US" sz="1600" dirty="0" smtClean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Swimming-many are </a:t>
            </a:r>
            <a:r>
              <a:rPr lang="en-US" sz="1600" dirty="0">
                <a:latin typeface="+mj-lt"/>
                <a:ea typeface="+mj-ea"/>
                <a:cs typeface="+mj-cs"/>
              </a:rPr>
              <a:t>discouraged from swimming due to an irrational fear of caregivers and physicians of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drowning</a:t>
            </a:r>
            <a:r>
              <a:rPr lang="en-US" sz="1600" dirty="0">
                <a:latin typeface="+mj-lt"/>
                <a:ea typeface="+mj-ea"/>
                <a:cs typeface="+mj-cs"/>
              </a:rPr>
              <a:t>. 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1200" dirty="0" smtClean="0">
                <a:latin typeface="+mj-lt"/>
                <a:ea typeface="+mj-ea"/>
                <a:cs typeface="+mj-cs"/>
              </a:rPr>
              <a:t>Advise</a:t>
            </a:r>
            <a:r>
              <a:rPr lang="en-US" sz="12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not </a:t>
            </a:r>
            <a:r>
              <a:rPr lang="en-US" sz="1200" dirty="0">
                <a:latin typeface="+mj-lt"/>
                <a:ea typeface="+mj-ea"/>
                <a:cs typeface="+mj-cs"/>
              </a:rPr>
              <a:t>to swim alone. 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1200" dirty="0" smtClean="0">
                <a:latin typeface="+mj-lt"/>
                <a:ea typeface="+mj-ea"/>
                <a:cs typeface="+mj-cs"/>
              </a:rPr>
              <a:t>Swim in a pool which</a:t>
            </a:r>
            <a:r>
              <a:rPr lang="en-US" sz="1200" baseline="0" dirty="0" smtClean="0">
                <a:latin typeface="+mj-lt"/>
                <a:ea typeface="+mj-ea"/>
                <a:cs typeface="+mj-cs"/>
              </a:rPr>
              <a:t> has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life guards. Swimming </a:t>
            </a:r>
            <a:r>
              <a:rPr lang="en-US" sz="1200" dirty="0">
                <a:latin typeface="+mj-lt"/>
                <a:ea typeface="+mj-ea"/>
                <a:cs typeface="+mj-cs"/>
              </a:rPr>
              <a:t>in the open seas is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 more </a:t>
            </a:r>
            <a:r>
              <a:rPr lang="en-US" sz="1200" dirty="0">
                <a:latin typeface="+mj-lt"/>
                <a:ea typeface="+mj-ea"/>
                <a:cs typeface="+mj-cs"/>
              </a:rPr>
              <a:t>risky. </a:t>
            </a:r>
            <a:endParaRPr lang="en-US" sz="1200" dirty="0" smtClean="0">
              <a:latin typeface="+mj-lt"/>
              <a:ea typeface="+mj-ea"/>
              <a:cs typeface="+mj-cs"/>
            </a:endParaRP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1200" dirty="0" smtClean="0">
                <a:latin typeface="+mj-lt"/>
                <a:ea typeface="+mj-ea"/>
                <a:cs typeface="+mj-cs"/>
              </a:rPr>
              <a:t>Wear</a:t>
            </a:r>
            <a:r>
              <a:rPr lang="en-US" sz="12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a </a:t>
            </a:r>
            <a:r>
              <a:rPr lang="en-US" sz="1200" dirty="0">
                <a:latin typeface="+mj-lt"/>
                <a:ea typeface="+mj-ea"/>
                <a:cs typeface="+mj-cs"/>
              </a:rPr>
              <a:t>life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jacket.</a:t>
            </a:r>
            <a:endParaRPr lang="en-US" sz="12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>
              <a:latin typeface="+mj-lt"/>
              <a:ea typeface="+mj-ea"/>
              <a:cs typeface="+mj-cs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anose="04020705040A02060702" pitchFamily="82" charset="0"/>
              </a:rPr>
              <a:t>Medical therapies (pharmacological</a:t>
            </a:r>
            <a:r>
              <a:rPr lang="en-US" baseline="0" dirty="0" smtClean="0">
                <a:latin typeface="Algerian" panose="04020705040A02060702" pitchFamily="82" charset="0"/>
              </a:rPr>
              <a:t> and non-pharmacological) </a:t>
            </a:r>
            <a:r>
              <a:rPr lang="en-US" dirty="0" smtClean="0">
                <a:latin typeface="Algerian" panose="04020705040A02060702" pitchFamily="82" charset="0"/>
              </a:rPr>
              <a:t>for</a:t>
            </a:r>
            <a:r>
              <a:rPr lang="en-US" baseline="0" dirty="0" smtClean="0">
                <a:latin typeface="Algerian" panose="04020705040A02060702" pitchFamily="82" charset="0"/>
              </a:rPr>
              <a:t> concussion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 smtClean="0"/>
              <a:t>. Physical and Cognitive</a:t>
            </a:r>
            <a:r>
              <a:rPr lang="en-US" baseline="0" dirty="0" smtClean="0"/>
              <a:t> Rest</a:t>
            </a:r>
            <a:endParaRPr lang="en-US" baseline="0" dirty="0"/>
          </a:p>
          <a:p>
            <a:pPr marL="457200" lvl="1" indent="0">
              <a:buNone/>
            </a:pPr>
            <a:r>
              <a:rPr lang="en-US" baseline="0" dirty="0" smtClean="0"/>
              <a:t>. Medications-symptomatic treatments for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post concussion headaches</a:t>
            </a:r>
            <a:r>
              <a:rPr lang="en-US" baseline="0" dirty="0" smtClean="0"/>
              <a:t>: amitriptyline (Elavil), beta blockers, CCBs, </a:t>
            </a:r>
            <a:r>
              <a:rPr lang="en-US" baseline="0" dirty="0" err="1" smtClean="0"/>
              <a:t>valproic</a:t>
            </a:r>
            <a:r>
              <a:rPr lang="en-US" baseline="0" dirty="0" smtClean="0"/>
              <a:t> acid, </a:t>
            </a:r>
            <a:r>
              <a:rPr lang="en-US" baseline="0" dirty="0" err="1" smtClean="0"/>
              <a:t>triptans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dihydroergotamine</a:t>
            </a:r>
            <a:r>
              <a:rPr lang="en-US" baseline="0" dirty="0" smtClean="0"/>
              <a:t>, gabapentin, avoid excessive OTC NSAIDs, </a:t>
            </a:r>
            <a:r>
              <a:rPr lang="en-US" baseline="0" dirty="0" err="1" smtClean="0"/>
              <a:t>nonpharmacological</a:t>
            </a:r>
            <a:r>
              <a:rPr lang="en-US" baseline="0" dirty="0" smtClean="0"/>
              <a:t>: biofeedback, physical therapy, psychotherapy, trigger point injections.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sleep disturbance</a:t>
            </a:r>
            <a:r>
              <a:rPr lang="en-US" baseline="0" dirty="0" smtClean="0"/>
              <a:t>: improve sleep hygiene, melatonin, </a:t>
            </a:r>
            <a:r>
              <a:rPr lang="en-US" baseline="0" dirty="0" err="1" smtClean="0"/>
              <a:t>Trazodone</a:t>
            </a:r>
            <a:r>
              <a:rPr lang="en-US" baseline="0" dirty="0" smtClean="0"/>
              <a:t>, avoid benzodiazepines (GABA agonists)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emotional and behavioral disturbances</a:t>
            </a:r>
            <a:r>
              <a:rPr lang="en-US" baseline="0" dirty="0" smtClean="0"/>
              <a:t>: tricyclic antidepressants, SSRIs-such as sertraline.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Cognitive disturbances</a:t>
            </a:r>
            <a:r>
              <a:rPr lang="en-US" baseline="0" dirty="0" smtClean="0"/>
              <a:t> (difficulty with memory, concentration, slowed processing): cognitive rehab, methylphenidate, amantadine, donepezil, </a:t>
            </a:r>
            <a:r>
              <a:rPr lang="en-US" baseline="0" dirty="0" err="1" smtClean="0"/>
              <a:t>rivastigmine</a:t>
            </a:r>
            <a:r>
              <a:rPr lang="en-US" baseline="0" dirty="0" smtClean="0"/>
              <a:t>, fluoxetine, </a:t>
            </a:r>
            <a:r>
              <a:rPr lang="en-US" baseline="0" dirty="0" err="1" smtClean="0"/>
              <a:t>bromocriptine</a:t>
            </a:r>
            <a:r>
              <a:rPr lang="en-US" baseline="0" dirty="0" smtClean="0"/>
              <a:t>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83200"/>
            <a:ext cx="180848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64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Amantadine:</a:t>
            </a:r>
            <a:r>
              <a:rPr lang="en-US" baseline="0" dirty="0" smtClean="0">
                <a:latin typeface="Algerian" panose="04020705040A02060702" pitchFamily="82" charset="0"/>
              </a:rPr>
              <a:t> does it work?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Dopaminergic</a:t>
            </a:r>
            <a:r>
              <a:rPr lang="en-US" baseline="0" dirty="0" smtClean="0"/>
              <a:t> agent with NMDA antagonist effects</a:t>
            </a:r>
          </a:p>
          <a:p>
            <a:r>
              <a:rPr lang="en-US" dirty="0" smtClean="0"/>
              <a:t>Conflicting</a:t>
            </a:r>
            <a:r>
              <a:rPr lang="en-US" baseline="0" dirty="0" smtClean="0"/>
              <a:t> results from studies in TBI patients</a:t>
            </a:r>
          </a:p>
          <a:p>
            <a:r>
              <a:rPr lang="en-US" baseline="0" dirty="0" smtClean="0"/>
              <a:t>Empirical support as effective in certain concussion related cognitive deficits (attention, concentration, processing time, psychomotor speed, fatigue, agitation) especially in pediatric and adolescent athletes</a:t>
            </a:r>
          </a:p>
          <a:p>
            <a:r>
              <a:rPr lang="en-US" baseline="0" dirty="0" smtClean="0"/>
              <a:t>Other studies show no benefit</a:t>
            </a:r>
          </a:p>
          <a:p>
            <a:r>
              <a:rPr lang="en-US" baseline="0" dirty="0" smtClean="0"/>
              <a:t>Safety is well established</a:t>
            </a:r>
          </a:p>
          <a:p>
            <a:r>
              <a:rPr lang="en-US" baseline="0" dirty="0" smtClean="0"/>
              <a:t>May benefit athletes who experience a protracted recovery (&gt;3 weeks). </a:t>
            </a:r>
          </a:p>
          <a:p>
            <a:pPr marL="0" indent="0" algn="r">
              <a:buNone/>
            </a:pPr>
            <a:r>
              <a:rPr lang="en-US" sz="1700" dirty="0" smtClean="0"/>
              <a:t>                                                               Reddy CC et al. J Head Trauma </a:t>
            </a:r>
            <a:r>
              <a:rPr lang="en-US" sz="1700" dirty="0" err="1" smtClean="0"/>
              <a:t>Rehabil</a:t>
            </a:r>
            <a:r>
              <a:rPr lang="en-US" sz="1700" dirty="0" smtClean="0"/>
              <a:t> 2012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5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1925</Words>
  <Application>Microsoft Office PowerPoint</Application>
  <PresentationFormat>Custom</PresentationFormat>
  <Paragraphs>114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Epilepsy, Post traumatic Epilepsy &amp; Sports</vt:lpstr>
      <vt:lpstr>Disclosures:</vt:lpstr>
      <vt:lpstr>Concussion before and after…</vt:lpstr>
      <vt:lpstr>Fundamental questions:</vt:lpstr>
      <vt:lpstr>Where, in whom and how to look for answers to the above questions</vt:lpstr>
      <vt:lpstr>Sports Related Post Traumatic Seizures</vt:lpstr>
      <vt:lpstr>Important questions that need answers</vt:lpstr>
      <vt:lpstr>To answer these questions one may ask why are people with epilepsy restricted from some sports?</vt:lpstr>
      <vt:lpstr>Exercise and seizures</vt:lpstr>
      <vt:lpstr>Exercise and seizures-Exercise is BAD--the facts!!!</vt:lpstr>
      <vt:lpstr>Exercise and seizures-Exercise is GOOD—the facts!!!</vt:lpstr>
      <vt:lpstr>Exercise and seizures-timing and role of EEG in prognostication?</vt:lpstr>
      <vt:lpstr>Concussion and seizures: what is the link? </vt:lpstr>
      <vt:lpstr>Counseling athletes</vt:lpstr>
      <vt:lpstr>Medical therapies (pharmacological and non-pharmacological) for concussion</vt:lpstr>
      <vt:lpstr>Amantadine: does it work?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Post Traumatic Seizures</dc:title>
  <dc:creator>Nitin Sethi</dc:creator>
  <cp:lastModifiedBy>Nitin Sethi</cp:lastModifiedBy>
  <cp:revision>29</cp:revision>
  <dcterms:created xsi:type="dcterms:W3CDTF">2014-05-17T01:53:07Z</dcterms:created>
  <dcterms:modified xsi:type="dcterms:W3CDTF">2017-05-25T13:13:50Z</dcterms:modified>
</cp:coreProperties>
</file>