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8" r:id="rId4"/>
    <p:sldId id="259" r:id="rId5"/>
    <p:sldId id="260" r:id="rId6"/>
    <p:sldId id="271" r:id="rId7"/>
    <p:sldId id="261" r:id="rId8"/>
    <p:sldId id="272" r:id="rId9"/>
    <p:sldId id="262" r:id="rId10"/>
    <p:sldId id="263" r:id="rId11"/>
    <p:sldId id="264" r:id="rId12"/>
    <p:sldId id="273" r:id="rId13"/>
    <p:sldId id="275" r:id="rId14"/>
    <p:sldId id="276" r:id="rId15"/>
    <p:sldId id="278" r:id="rId16"/>
    <p:sldId id="279" r:id="rId17"/>
    <p:sldId id="281" r:id="rId18"/>
    <p:sldId id="282" r:id="rId19"/>
    <p:sldId id="283" r:id="rId20"/>
    <p:sldId id="294" r:id="rId21"/>
    <p:sldId id="285" r:id="rId22"/>
    <p:sldId id="265" r:id="rId23"/>
    <p:sldId id="266" r:id="rId24"/>
    <p:sldId id="267" r:id="rId25"/>
    <p:sldId id="292" r:id="rId26"/>
    <p:sldId id="268" r:id="rId27"/>
    <p:sldId id="287" r:id="rId28"/>
    <p:sldId id="288" r:id="rId29"/>
    <p:sldId id="289" r:id="rId30"/>
    <p:sldId id="290" r:id="rId31"/>
    <p:sldId id="291" r:id="rId32"/>
    <p:sldId id="269" r:id="rId33"/>
    <p:sldId id="270"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86400" autoAdjust="0"/>
  </p:normalViewPr>
  <p:slideViewPr>
    <p:cSldViewPr>
      <p:cViewPr varScale="1">
        <p:scale>
          <a:sx n="107" d="100"/>
          <a:sy n="107" d="100"/>
        </p:scale>
        <p:origin x="-1734" y="-90"/>
      </p:cViewPr>
      <p:guideLst>
        <p:guide orient="horz" pos="2160"/>
        <p:guide pos="2880"/>
      </p:guideLst>
    </p:cSldViewPr>
  </p:slideViewPr>
  <p:outlineViewPr>
    <p:cViewPr>
      <p:scale>
        <a:sx n="33" d="100"/>
        <a:sy n="33" d="100"/>
      </p:scale>
      <p:origin x="48"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1BD708-D079-49C0-AAAE-5F1703E607AC}" type="datetimeFigureOut">
              <a:rPr lang="en-US" smtClean="0"/>
              <a:t>9/17/2014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6F6409-EC3F-4C27-B20E-22E8288EC935}" type="slidenum">
              <a:rPr lang="en-US" smtClean="0"/>
              <a:t>‹#›</a:t>
            </a:fld>
            <a:endParaRPr lang="en-US"/>
          </a:p>
        </p:txBody>
      </p:sp>
    </p:spTree>
    <p:extLst>
      <p:ext uri="{BB962C8B-B14F-4D97-AF65-F5344CB8AC3E}">
        <p14:creationId xmlns:p14="http://schemas.microsoft.com/office/powerpoint/2010/main" val="2336089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5DEA5B-B0F2-4E98-A266-D22F40AE16B0}" type="slidenum">
              <a:rPr lang="en-US" smtClean="0"/>
              <a:t>20</a:t>
            </a:fld>
            <a:endParaRPr lang="en-US"/>
          </a:p>
        </p:txBody>
      </p:sp>
    </p:spTree>
    <p:extLst>
      <p:ext uri="{BB962C8B-B14F-4D97-AF65-F5344CB8AC3E}">
        <p14:creationId xmlns:p14="http://schemas.microsoft.com/office/powerpoint/2010/main" val="2554587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FD8D2AC-3B14-4A89-9E99-7DB3EE259867}" type="datetimeFigureOut">
              <a:rPr lang="en-US" smtClean="0"/>
              <a:t>9/17/2014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52121-9833-47D7-9224-7D0865A6B802}" type="slidenum">
              <a:rPr lang="en-US" smtClean="0"/>
              <a:t>‹#›</a:t>
            </a:fld>
            <a:endParaRPr lang="en-US"/>
          </a:p>
        </p:txBody>
      </p:sp>
    </p:spTree>
    <p:extLst>
      <p:ext uri="{BB962C8B-B14F-4D97-AF65-F5344CB8AC3E}">
        <p14:creationId xmlns:p14="http://schemas.microsoft.com/office/powerpoint/2010/main" val="328406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D8D2AC-3B14-4A89-9E99-7DB3EE259867}" type="datetimeFigureOut">
              <a:rPr lang="en-US" smtClean="0"/>
              <a:t>9/17/2014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52121-9833-47D7-9224-7D0865A6B802}" type="slidenum">
              <a:rPr lang="en-US" smtClean="0"/>
              <a:t>‹#›</a:t>
            </a:fld>
            <a:endParaRPr lang="en-US"/>
          </a:p>
        </p:txBody>
      </p:sp>
    </p:spTree>
    <p:extLst>
      <p:ext uri="{BB962C8B-B14F-4D97-AF65-F5344CB8AC3E}">
        <p14:creationId xmlns:p14="http://schemas.microsoft.com/office/powerpoint/2010/main" val="1058045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D8D2AC-3B14-4A89-9E99-7DB3EE259867}" type="datetimeFigureOut">
              <a:rPr lang="en-US" smtClean="0"/>
              <a:t>9/17/2014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52121-9833-47D7-9224-7D0865A6B802}" type="slidenum">
              <a:rPr lang="en-US" smtClean="0"/>
              <a:t>‹#›</a:t>
            </a:fld>
            <a:endParaRPr lang="en-US"/>
          </a:p>
        </p:txBody>
      </p:sp>
    </p:spTree>
    <p:extLst>
      <p:ext uri="{BB962C8B-B14F-4D97-AF65-F5344CB8AC3E}">
        <p14:creationId xmlns:p14="http://schemas.microsoft.com/office/powerpoint/2010/main" val="1490067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FD8D2AC-3B14-4A89-9E99-7DB3EE259867}" type="datetimeFigureOut">
              <a:rPr lang="en-US" smtClean="0"/>
              <a:t>9/17/2014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852121-9833-47D7-9224-7D0865A6B802}" type="slidenum">
              <a:rPr lang="en-US" smtClean="0"/>
              <a:t>‹#›</a:t>
            </a:fld>
            <a:endParaRPr lang="en-US"/>
          </a:p>
        </p:txBody>
      </p:sp>
    </p:spTree>
    <p:extLst>
      <p:ext uri="{BB962C8B-B14F-4D97-AF65-F5344CB8AC3E}">
        <p14:creationId xmlns:p14="http://schemas.microsoft.com/office/powerpoint/2010/main" val="3167574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FD8D2AC-3B14-4A89-9E99-7DB3EE259867}" type="datetimeFigureOut">
              <a:rPr lang="en-US" smtClean="0"/>
              <a:t>9/17/2014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852121-9833-47D7-9224-7D0865A6B802}" type="slidenum">
              <a:rPr lang="en-US" smtClean="0"/>
              <a:t>‹#›</a:t>
            </a:fld>
            <a:endParaRPr lang="en-US"/>
          </a:p>
        </p:txBody>
      </p:sp>
    </p:spTree>
    <p:extLst>
      <p:ext uri="{BB962C8B-B14F-4D97-AF65-F5344CB8AC3E}">
        <p14:creationId xmlns:p14="http://schemas.microsoft.com/office/powerpoint/2010/main" val="1383235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FD8D2AC-3B14-4A89-9E99-7DB3EE259867}" type="datetimeFigureOut">
              <a:rPr lang="en-US" smtClean="0"/>
              <a:t>9/17/2014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852121-9833-47D7-9224-7D0865A6B802}" type="slidenum">
              <a:rPr lang="en-US" smtClean="0"/>
              <a:t>‹#›</a:t>
            </a:fld>
            <a:endParaRPr lang="en-US"/>
          </a:p>
        </p:txBody>
      </p:sp>
    </p:spTree>
    <p:extLst>
      <p:ext uri="{BB962C8B-B14F-4D97-AF65-F5344CB8AC3E}">
        <p14:creationId xmlns:p14="http://schemas.microsoft.com/office/powerpoint/2010/main" val="1447936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D8D2AC-3B14-4A89-9E99-7DB3EE259867}" type="datetimeFigureOut">
              <a:rPr lang="en-US" smtClean="0"/>
              <a:t>9/17/2014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852121-9833-47D7-9224-7D0865A6B802}" type="slidenum">
              <a:rPr lang="en-US" smtClean="0"/>
              <a:t>‹#›</a:t>
            </a:fld>
            <a:endParaRPr lang="en-US"/>
          </a:p>
        </p:txBody>
      </p:sp>
    </p:spTree>
    <p:extLst>
      <p:ext uri="{BB962C8B-B14F-4D97-AF65-F5344CB8AC3E}">
        <p14:creationId xmlns:p14="http://schemas.microsoft.com/office/powerpoint/2010/main" val="1385999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D8D2AC-3B14-4A89-9E99-7DB3EE259867}" type="datetimeFigureOut">
              <a:rPr lang="en-US" smtClean="0"/>
              <a:t>9/17/2014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852121-9833-47D7-9224-7D0865A6B802}" type="slidenum">
              <a:rPr lang="en-US" smtClean="0"/>
              <a:t>‹#›</a:t>
            </a:fld>
            <a:endParaRPr lang="en-US"/>
          </a:p>
        </p:txBody>
      </p:sp>
    </p:spTree>
    <p:extLst>
      <p:ext uri="{BB962C8B-B14F-4D97-AF65-F5344CB8AC3E}">
        <p14:creationId xmlns:p14="http://schemas.microsoft.com/office/powerpoint/2010/main" val="1339044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D8D2AC-3B14-4A89-9E99-7DB3EE259867}" type="datetimeFigureOut">
              <a:rPr lang="en-US" smtClean="0"/>
              <a:t>9/17/2014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852121-9833-47D7-9224-7D0865A6B802}" type="slidenum">
              <a:rPr lang="en-US" smtClean="0"/>
              <a:t>‹#›</a:t>
            </a:fld>
            <a:endParaRPr lang="en-US"/>
          </a:p>
        </p:txBody>
      </p:sp>
    </p:spTree>
    <p:extLst>
      <p:ext uri="{BB962C8B-B14F-4D97-AF65-F5344CB8AC3E}">
        <p14:creationId xmlns:p14="http://schemas.microsoft.com/office/powerpoint/2010/main" val="962132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D8D2AC-3B14-4A89-9E99-7DB3EE259867}" type="datetimeFigureOut">
              <a:rPr lang="en-US" smtClean="0"/>
              <a:t>9/17/2014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52121-9833-47D7-9224-7D0865A6B802}" type="slidenum">
              <a:rPr lang="en-US" smtClean="0"/>
              <a:t>‹#›</a:t>
            </a:fld>
            <a:endParaRPr lang="en-US"/>
          </a:p>
        </p:txBody>
      </p:sp>
    </p:spTree>
    <p:extLst>
      <p:ext uri="{BB962C8B-B14F-4D97-AF65-F5344CB8AC3E}">
        <p14:creationId xmlns:p14="http://schemas.microsoft.com/office/powerpoint/2010/main" val="2333782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D8D2AC-3B14-4A89-9E99-7DB3EE259867}" type="datetimeFigureOut">
              <a:rPr lang="en-US" smtClean="0"/>
              <a:t>9/17/2014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52121-9833-47D7-9224-7D0865A6B802}" type="slidenum">
              <a:rPr lang="en-US" smtClean="0"/>
              <a:t>‹#›</a:t>
            </a:fld>
            <a:endParaRPr lang="en-US"/>
          </a:p>
        </p:txBody>
      </p:sp>
    </p:spTree>
    <p:extLst>
      <p:ext uri="{BB962C8B-B14F-4D97-AF65-F5344CB8AC3E}">
        <p14:creationId xmlns:p14="http://schemas.microsoft.com/office/powerpoint/2010/main" val="2593655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D8D2AC-3B14-4A89-9E99-7DB3EE259867}" type="datetimeFigureOut">
              <a:rPr lang="en-US" smtClean="0"/>
              <a:t>9/17/2014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852121-9833-47D7-9224-7D0865A6B802}" type="slidenum">
              <a:rPr lang="en-US" smtClean="0"/>
              <a:t>‹#›</a:t>
            </a:fld>
            <a:endParaRPr lang="en-US"/>
          </a:p>
        </p:txBody>
      </p:sp>
    </p:spTree>
    <p:extLst>
      <p:ext uri="{BB962C8B-B14F-4D97-AF65-F5344CB8AC3E}">
        <p14:creationId xmlns:p14="http://schemas.microsoft.com/office/powerpoint/2010/main" val="21594479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E:\Neurological%20Injuries%20in%20Boxing%20ppt\Concussions_animation%5bwww.wmv" TargetMode="External"/><Relationship Id="rId1" Type="http://schemas.microsoft.com/office/2007/relationships/media" Target="file:///E:\Neurological%20Injuries%20in%20Boxing%20ppt\Concussions_animation%5bwww.wmv" TargetMode="Externa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E:\Neurological%20Injuries%20in%20Boxing%20ppt\Concussion,_Traumatic_Brain_Injury_(TBI).mp4" TargetMode="External"/><Relationship Id="rId1" Type="http://schemas.microsoft.com/office/2007/relationships/media" Target="file:///E:\Neurological%20Injuries%20in%20Boxing%20ppt\Concussion,_Traumatic_Brain_Injury_(TBI).mp4" TargetMode="Externa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file:///E:\Neurological%20Injuries%20in%20Boxing%20ppt\Top_3_Perfect_KO_Ever_%5bwww_1_.wmv" TargetMode="Externa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E:\Neurological%20injuries%20in%20boxing\Oscar_Gonzalez_Mexican_Boxer_Dies_by_knockout_before_Jesus_Galicia.mp4" TargetMode="External"/><Relationship Id="rId1" Type="http://schemas.microsoft.com/office/2007/relationships/media" Target="file:///E:\Neurological%20injuries%20in%20boxing\Oscar_Gonzalez_Mexican_Boxer_Dies_by_knockout_before_Jesus_Galicia.mp4" TargetMode="External"/><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7.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8.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1600199"/>
          </a:xfrm>
        </p:spPr>
        <p:txBody>
          <a:bodyPr>
            <a:normAutofit fontScale="90000"/>
          </a:bodyPr>
          <a:lstStyle/>
          <a:p>
            <a:r>
              <a:rPr lang="en-US" sz="4400" kern="1200" dirty="0" smtClean="0">
                <a:solidFill>
                  <a:schemeClr val="tx1"/>
                </a:solidFill>
                <a:effectLst/>
                <a:latin typeface="+mj-lt"/>
                <a:ea typeface="+mj-ea"/>
                <a:cs typeface="+mj-cs"/>
              </a:rPr>
              <a:t>Boxer safety and the relationship between the referee and the ringside physician </a:t>
            </a:r>
            <a:endParaRPr lang="en-US" dirty="0"/>
          </a:p>
        </p:txBody>
      </p:sp>
      <p:sp>
        <p:nvSpPr>
          <p:cNvPr id="3" name="Subtitle 2"/>
          <p:cNvSpPr>
            <a:spLocks noGrp="1"/>
          </p:cNvSpPr>
          <p:nvPr>
            <p:ph type="subTitle" idx="1"/>
          </p:nvPr>
        </p:nvSpPr>
        <p:spPr>
          <a:xfrm>
            <a:off x="1371600" y="2819400"/>
            <a:ext cx="6400800" cy="2819400"/>
          </a:xfrm>
        </p:spPr>
        <p:txBody>
          <a:bodyPr>
            <a:normAutofit fontScale="25000" lnSpcReduction="20000"/>
          </a:bodyPr>
          <a:lstStyle/>
          <a:p>
            <a:r>
              <a:rPr lang="en-US" sz="5600" b="1" dirty="0" err="1"/>
              <a:t>Nitin</a:t>
            </a:r>
            <a:r>
              <a:rPr lang="en-US" sz="5600" b="1" dirty="0"/>
              <a:t> K </a:t>
            </a:r>
            <a:r>
              <a:rPr lang="en-US" sz="5600" b="1" dirty="0" err="1"/>
              <a:t>Sethi</a:t>
            </a:r>
            <a:r>
              <a:rPr lang="en-US" sz="5600" b="1"/>
              <a:t>, </a:t>
            </a:r>
            <a:r>
              <a:rPr lang="en-US" sz="5600" b="1" smtClean="0"/>
              <a:t>MD, MBBS, FAAN</a:t>
            </a:r>
            <a:r>
              <a:rPr lang="en-US" sz="5600" b="1" dirty="0"/>
              <a:t/>
            </a:r>
            <a:br>
              <a:rPr lang="en-US" sz="5600" b="1" dirty="0"/>
            </a:br>
            <a:r>
              <a:rPr lang="en-US" sz="5600" b="1" dirty="0"/>
              <a:t>Assistant Professor of Neurology</a:t>
            </a:r>
            <a:br>
              <a:rPr lang="en-US" sz="5600" b="1" dirty="0"/>
            </a:br>
            <a:r>
              <a:rPr lang="en-US" sz="5600" b="1" dirty="0"/>
              <a:t>New York-Presbyterian Hospital</a:t>
            </a:r>
            <a:br>
              <a:rPr lang="en-US" sz="5600" b="1" dirty="0"/>
            </a:br>
            <a:r>
              <a:rPr lang="en-US" sz="5600" b="1" dirty="0"/>
              <a:t>Weill Cornell Medical </a:t>
            </a:r>
            <a:r>
              <a:rPr lang="en-US" sz="5600" b="1" dirty="0" smtClean="0"/>
              <a:t>Center</a:t>
            </a:r>
          </a:p>
          <a:p>
            <a:r>
              <a:rPr lang="en-US" sz="5600" b="1" dirty="0"/>
              <a:t/>
            </a:r>
            <a:br>
              <a:rPr lang="en-US" sz="5600" b="1" dirty="0"/>
            </a:br>
            <a:r>
              <a:rPr lang="en-US" sz="5600" b="1" dirty="0"/>
              <a:t>Director and Chief Coordinator Brain Care Foundation</a:t>
            </a:r>
            <a:r>
              <a:rPr lang="en-US" sz="5600" dirty="0"/>
              <a:t> </a:t>
            </a:r>
            <a:endParaRPr lang="en-US" sz="5600" dirty="0" smtClean="0"/>
          </a:p>
          <a:p>
            <a:r>
              <a:rPr lang="en-US" sz="5600" b="1" dirty="0" err="1" smtClean="0"/>
              <a:t>Diplomate</a:t>
            </a:r>
            <a:r>
              <a:rPr lang="en-US" sz="5600" b="1" dirty="0" smtClean="0"/>
              <a:t> </a:t>
            </a:r>
            <a:r>
              <a:rPr lang="en-US" sz="5600" b="1" dirty="0"/>
              <a:t>of National Board (DNB) Internal Medicine (India)</a:t>
            </a:r>
            <a:endParaRPr lang="en-US" sz="5600" dirty="0"/>
          </a:p>
          <a:p>
            <a:r>
              <a:rPr lang="en-US" sz="5600" b="1" dirty="0" err="1"/>
              <a:t>Diplomate</a:t>
            </a:r>
            <a:r>
              <a:rPr lang="en-US" sz="5600" b="1" dirty="0"/>
              <a:t> American Board of Psychiatry and Neurology (ABPN)</a:t>
            </a:r>
            <a:endParaRPr lang="en-US" sz="5600" dirty="0"/>
          </a:p>
          <a:p>
            <a:r>
              <a:rPr lang="en-US" sz="5600" b="1" dirty="0" err="1"/>
              <a:t>Diplomate</a:t>
            </a:r>
            <a:r>
              <a:rPr lang="en-US" sz="5600" b="1" dirty="0"/>
              <a:t> American Board of Clinical Neurophysiology (ABCN) added competency in Central Clinical Neurophysiology, Epilepsy Monitoring, Intraoperative Monitoring</a:t>
            </a:r>
            <a:endParaRPr lang="en-US" sz="5600" dirty="0"/>
          </a:p>
          <a:p>
            <a:r>
              <a:rPr lang="en-US" sz="5600" b="1" dirty="0" err="1"/>
              <a:t>Diplomate</a:t>
            </a:r>
            <a:r>
              <a:rPr lang="en-US" sz="5600" b="1" dirty="0"/>
              <a:t> American Board of Psychiatry and Neurology (ABPN) added competency in Epilepsy</a:t>
            </a:r>
            <a:endParaRPr lang="en-US" sz="5600" dirty="0"/>
          </a:p>
          <a:p>
            <a:r>
              <a:rPr lang="en-US" sz="5600" b="1" dirty="0" err="1"/>
              <a:t>Diplomate</a:t>
            </a:r>
            <a:r>
              <a:rPr lang="en-US" sz="5600" b="1" dirty="0"/>
              <a:t> American Board of Psychiatry and Neurology(ABPN) added competency in Sleep </a:t>
            </a:r>
            <a:r>
              <a:rPr lang="en-US" sz="5600" b="1" dirty="0" smtClean="0"/>
              <a:t>Medicine</a:t>
            </a:r>
          </a:p>
          <a:p>
            <a:r>
              <a:rPr lang="en-US" sz="5600" b="1" dirty="0" err="1" smtClean="0"/>
              <a:t>Diplomate</a:t>
            </a:r>
            <a:r>
              <a:rPr lang="en-US" sz="5600" b="1" dirty="0" smtClean="0"/>
              <a:t> American Board of Sports Medicine (ABSM) Certified Ringside Physician</a:t>
            </a:r>
            <a:endParaRPr lang="en-US" sz="5600" dirty="0"/>
          </a:p>
          <a:p>
            <a:r>
              <a:rPr lang="en-US" sz="5600" b="1" dirty="0"/>
              <a:t>Member The Association of Ringside </a:t>
            </a:r>
            <a:r>
              <a:rPr lang="en-US" sz="5600" b="1" dirty="0" smtClean="0"/>
              <a:t>Physicians (ARP)</a:t>
            </a:r>
            <a:endParaRPr lang="en-US" sz="5600" dirty="0"/>
          </a:p>
          <a:p>
            <a:r>
              <a:rPr lang="en-US" sz="5600" b="1" dirty="0"/>
              <a:t/>
            </a:r>
            <a:br>
              <a:rPr lang="en-US" sz="5600" b="1" dirty="0"/>
            </a:br>
            <a:r>
              <a:rPr lang="en-US" sz="5600" b="1" dirty="0"/>
              <a:t/>
            </a:r>
            <a:br>
              <a:rPr lang="en-US" sz="5600" b="1" dirty="0"/>
            </a:br>
            <a:r>
              <a:rPr lang="en-US" sz="5600" dirty="0"/>
              <a:t/>
            </a:r>
            <a:br>
              <a:rPr lang="en-US" sz="5600" dirty="0"/>
            </a:br>
            <a:endParaRPr lang="en-US" sz="5600" dirty="0"/>
          </a:p>
          <a:p>
            <a:endParaRPr lang="en-US" dirty="0"/>
          </a:p>
        </p:txBody>
      </p:sp>
    </p:spTree>
    <p:extLst>
      <p:ext uri="{BB962C8B-B14F-4D97-AF65-F5344CB8AC3E}">
        <p14:creationId xmlns:p14="http://schemas.microsoft.com/office/powerpoint/2010/main" val="2938702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fight must go on….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Everyone</a:t>
            </a:r>
            <a:r>
              <a:rPr lang="en-US" baseline="0" dirty="0" smtClean="0"/>
              <a:t> ringside wants the fight to go on</a:t>
            </a:r>
          </a:p>
          <a:p>
            <a:pPr lvl="1"/>
            <a:r>
              <a:rPr lang="en-US" baseline="0" dirty="0" smtClean="0"/>
              <a:t>the two boxers and their corners-sometimes not always!</a:t>
            </a:r>
          </a:p>
          <a:p>
            <a:pPr lvl="1"/>
            <a:r>
              <a:rPr lang="en-US" baseline="0" dirty="0" smtClean="0"/>
              <a:t>the promoter-always!</a:t>
            </a:r>
          </a:p>
          <a:p>
            <a:pPr lvl="1"/>
            <a:r>
              <a:rPr lang="en-US" baseline="0" dirty="0" smtClean="0"/>
              <a:t>the media-always!</a:t>
            </a:r>
          </a:p>
          <a:p>
            <a:pPr lvl="1"/>
            <a:r>
              <a:rPr lang="en-US" baseline="0" dirty="0" smtClean="0"/>
              <a:t>the spectators-always!</a:t>
            </a:r>
          </a:p>
          <a:p>
            <a:pPr lvl="1"/>
            <a:r>
              <a:rPr lang="en-US" baseline="0" dirty="0" smtClean="0"/>
              <a:t>the commission and its appointed officials-only if both the boxers meet the commission requirements!</a:t>
            </a:r>
          </a:p>
          <a:p>
            <a:pPr lvl="1"/>
            <a:r>
              <a:rPr lang="en-US" baseline="0" dirty="0" smtClean="0"/>
              <a:t>the referee-only if the boxers are fighting a fair fight and able to defend themselves!</a:t>
            </a:r>
          </a:p>
          <a:p>
            <a:pPr lvl="1"/>
            <a:r>
              <a:rPr lang="en-US" baseline="0" dirty="0" smtClean="0"/>
              <a:t>the judges-usually do not interfere with the conduct of the fight!</a:t>
            </a:r>
          </a:p>
          <a:p>
            <a:pPr lvl="1"/>
            <a:r>
              <a:rPr lang="en-US" baseline="0" dirty="0" smtClean="0"/>
              <a:t>the ringside physicians-only if the boxers are medically fit before, during and immediately after the contest!</a:t>
            </a:r>
          </a:p>
          <a:p>
            <a:pPr lvl="1"/>
            <a:endParaRPr lang="en-US" baseline="0" dirty="0" smtClean="0"/>
          </a:p>
          <a:p>
            <a:pPr lvl="1"/>
            <a:endParaRPr lang="en-US" dirty="0"/>
          </a:p>
        </p:txBody>
      </p:sp>
    </p:spTree>
    <p:extLst>
      <p:ext uri="{BB962C8B-B14F-4D97-AF65-F5344CB8AC3E}">
        <p14:creationId xmlns:p14="http://schemas.microsoft.com/office/powerpoint/2010/main" val="28121928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 we all want</a:t>
            </a:r>
            <a:r>
              <a:rPr lang="en-US" baseline="0" dirty="0" smtClean="0"/>
              <a:t> the fight to go on…but…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Some more than other?-promoter,</a:t>
            </a:r>
            <a:r>
              <a:rPr lang="en-US" baseline="0" dirty="0" smtClean="0"/>
              <a:t> media, spectators</a:t>
            </a:r>
          </a:p>
          <a:p>
            <a:r>
              <a:rPr lang="en-US" baseline="0" dirty="0" smtClean="0"/>
              <a:t>Threshold to stop a fight (</a:t>
            </a:r>
            <a:r>
              <a:rPr lang="en-US" i="1" baseline="0" dirty="0" smtClean="0"/>
              <a:t>enough is enough!!!</a:t>
            </a:r>
            <a:r>
              <a:rPr lang="en-US" baseline="0" dirty="0" smtClean="0"/>
              <a:t>) may vary based on-</a:t>
            </a:r>
          </a:p>
          <a:p>
            <a:pPr lvl="1"/>
            <a:r>
              <a:rPr lang="en-US" dirty="0" smtClean="0"/>
              <a:t>Knowledge</a:t>
            </a:r>
            <a:r>
              <a:rPr lang="en-US" baseline="0" dirty="0" smtClean="0"/>
              <a:t> of boxing-rules and regulations</a:t>
            </a:r>
          </a:p>
          <a:p>
            <a:pPr lvl="1"/>
            <a:r>
              <a:rPr lang="en-US" baseline="0" dirty="0" smtClean="0"/>
              <a:t>Knowledge of the boxers-fitness level, pre-existing medical conditions, pre-bout fitness, intra-bout fitness</a:t>
            </a:r>
          </a:p>
          <a:p>
            <a:pPr lvl="1"/>
            <a:r>
              <a:rPr lang="en-US" baseline="0" dirty="0" smtClean="0"/>
              <a:t>Knowledge of medicine and bout ending injuries-head injuries, orthopedic injuries, eye injuries, blunt abdominal trauma</a:t>
            </a:r>
            <a:endParaRPr lang="en-US" dirty="0"/>
          </a:p>
        </p:txBody>
      </p:sp>
    </p:spTree>
    <p:extLst>
      <p:ext uri="{BB962C8B-B14F-4D97-AF65-F5344CB8AC3E}">
        <p14:creationId xmlns:p14="http://schemas.microsoft.com/office/powerpoint/2010/main" val="41951153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 who should</a:t>
            </a:r>
            <a:r>
              <a:rPr lang="en-US" baseline="0" dirty="0" smtClean="0"/>
              <a:t> be authorized to</a:t>
            </a:r>
            <a:r>
              <a:rPr lang="en-US" dirty="0" smtClean="0"/>
              <a:t> stop a</a:t>
            </a:r>
            <a:r>
              <a:rPr lang="en-US" baseline="0" dirty="0" smtClean="0"/>
              <a:t> </a:t>
            </a:r>
            <a:r>
              <a:rPr lang="en-US" dirty="0" smtClean="0"/>
              <a:t>fight?</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Someone who has knowledge of boxing (rules and regulations)</a:t>
            </a:r>
            <a:r>
              <a:rPr lang="en-US" baseline="0" dirty="0" smtClean="0"/>
              <a:t> as well as medicine (traumatic brain injury, orthopedic and eye-injuries)</a:t>
            </a:r>
          </a:p>
          <a:p>
            <a:r>
              <a:rPr lang="en-US" baseline="0" dirty="0" smtClean="0"/>
              <a:t>Someone who is close to the action/ in the midst of the action</a:t>
            </a:r>
          </a:p>
          <a:p>
            <a:endParaRPr lang="en-US" baseline="0" dirty="0" smtClean="0"/>
          </a:p>
          <a:p>
            <a:pPr marL="457200" lvl="1" indent="0">
              <a:buNone/>
            </a:pPr>
            <a:r>
              <a:rPr lang="en-US" dirty="0" smtClean="0"/>
              <a:t>Either</a:t>
            </a:r>
            <a:r>
              <a:rPr lang="en-US" baseline="0" dirty="0" smtClean="0"/>
              <a:t> </a:t>
            </a:r>
            <a:r>
              <a:rPr lang="en-US" b="1" i="1" baseline="0" dirty="0" smtClean="0"/>
              <a:t>Referee alone </a:t>
            </a:r>
            <a:r>
              <a:rPr lang="en-US" baseline="0" dirty="0" smtClean="0"/>
              <a:t>or </a:t>
            </a:r>
            <a:r>
              <a:rPr lang="en-US" b="1" i="1" baseline="0" dirty="0" smtClean="0"/>
              <a:t>Referee as well as the Ringside Physician</a:t>
            </a:r>
          </a:p>
          <a:p>
            <a:pPr marL="457200" lvl="1" indent="0">
              <a:buNone/>
            </a:pPr>
            <a:endParaRPr lang="en-US" b="1" i="1" baseline="0" dirty="0" smtClean="0"/>
          </a:p>
          <a:p>
            <a:pPr fontAlgn="base"/>
            <a:r>
              <a:rPr lang="en-US" sz="3200" b="1" i="0" kern="1200" dirty="0" smtClean="0">
                <a:solidFill>
                  <a:schemeClr val="tx1"/>
                </a:solidFill>
                <a:effectLst/>
                <a:latin typeface="+mn-lt"/>
                <a:ea typeface="+mn-ea"/>
                <a:cs typeface="+mn-cs"/>
              </a:rPr>
              <a:t>Uniform</a:t>
            </a:r>
            <a:r>
              <a:rPr lang="en-US" sz="3200" b="1" i="0" kern="1200" baseline="0" dirty="0" smtClean="0">
                <a:solidFill>
                  <a:schemeClr val="tx1"/>
                </a:solidFill>
                <a:effectLst/>
                <a:latin typeface="+mn-lt"/>
                <a:ea typeface="+mn-ea"/>
                <a:cs typeface="+mn-cs"/>
              </a:rPr>
              <a:t> </a:t>
            </a:r>
            <a:r>
              <a:rPr lang="en-US" sz="3200" b="1" i="0" kern="1200" dirty="0" smtClean="0">
                <a:solidFill>
                  <a:schemeClr val="tx1"/>
                </a:solidFill>
                <a:effectLst/>
                <a:latin typeface="+mn-lt"/>
                <a:ea typeface="+mn-ea"/>
                <a:cs typeface="+mn-cs"/>
              </a:rPr>
              <a:t>Boxing Rules</a:t>
            </a:r>
            <a:r>
              <a:rPr lang="en-US" sz="3200" b="1" i="0" kern="1200" baseline="0" dirty="0" smtClean="0">
                <a:solidFill>
                  <a:schemeClr val="tx1"/>
                </a:solidFill>
                <a:effectLst/>
                <a:latin typeface="+mn-lt"/>
                <a:ea typeface="+mn-ea"/>
                <a:cs typeface="+mn-cs"/>
              </a:rPr>
              <a:t> </a:t>
            </a:r>
            <a:r>
              <a:rPr lang="en-US" sz="3200" b="0" i="0" kern="1200" baseline="0" dirty="0" smtClean="0">
                <a:solidFill>
                  <a:schemeClr val="tx1"/>
                </a:solidFill>
                <a:effectLst/>
                <a:latin typeface="+mn-lt"/>
                <a:ea typeface="+mn-ea"/>
                <a:cs typeface="+mn-cs"/>
              </a:rPr>
              <a:t>(</a:t>
            </a:r>
            <a:r>
              <a:rPr lang="en-US" sz="3200" b="0" i="0" kern="1200" dirty="0" smtClean="0">
                <a:solidFill>
                  <a:schemeClr val="tx1"/>
                </a:solidFill>
                <a:effectLst/>
                <a:latin typeface="+mn-lt"/>
                <a:ea typeface="+mn-ea"/>
                <a:cs typeface="+mn-cs"/>
              </a:rPr>
              <a:t>approved August 25, 2001, Amended August 2, 2002, Amended July 3, 2008):</a:t>
            </a:r>
            <a:r>
              <a:rPr lang="en-US" sz="3200" b="0" i="0" kern="1200" baseline="0" dirty="0" smtClean="0">
                <a:solidFill>
                  <a:schemeClr val="tx1"/>
                </a:solidFill>
                <a:effectLst/>
                <a:latin typeface="+mn-lt"/>
                <a:ea typeface="+mn-ea"/>
                <a:cs typeface="+mn-cs"/>
              </a:rPr>
              <a:t> </a:t>
            </a:r>
            <a:r>
              <a:rPr lang="en-US" sz="3200" b="1" i="1" kern="1200" dirty="0" smtClean="0">
                <a:solidFill>
                  <a:schemeClr val="tx1"/>
                </a:solidFill>
                <a:effectLst/>
                <a:latin typeface="+mn-lt"/>
                <a:ea typeface="+mn-ea"/>
                <a:cs typeface="+mn-cs"/>
              </a:rPr>
              <a:t>referee is the sole arbiter of a bout and is the only individual authorized to stop a contest.</a:t>
            </a:r>
          </a:p>
          <a:p>
            <a:pPr fontAlgn="base"/>
            <a:r>
              <a:rPr lang="en-US" sz="3200" b="0" i="0" kern="1200" dirty="0" smtClean="0">
                <a:solidFill>
                  <a:schemeClr val="tx1"/>
                </a:solidFill>
                <a:effectLst/>
                <a:latin typeface="+mn-lt"/>
                <a:ea typeface="+mn-ea"/>
                <a:cs typeface="+mn-cs"/>
              </a:rPr>
              <a:t>Unified rules of MMA and in NYS:</a:t>
            </a:r>
            <a:r>
              <a:rPr lang="en-US" sz="3200" b="1" i="1" kern="1200" baseline="0" dirty="0" smtClean="0">
                <a:solidFill>
                  <a:schemeClr val="tx1"/>
                </a:solidFill>
                <a:effectLst/>
                <a:latin typeface="+mn-lt"/>
                <a:ea typeface="+mn-ea"/>
                <a:cs typeface="+mn-cs"/>
              </a:rPr>
              <a:t> </a:t>
            </a:r>
            <a:r>
              <a:rPr lang="en-US" sz="3200" b="1" i="1" kern="1200" dirty="0" smtClean="0">
                <a:solidFill>
                  <a:schemeClr val="tx1"/>
                </a:solidFill>
                <a:effectLst/>
                <a:latin typeface="+mn-lt"/>
                <a:ea typeface="+mn-ea"/>
                <a:cs typeface="+mn-cs"/>
              </a:rPr>
              <a:t>referee and ringside physician are the sole arbiters of a fight and are the only individuals authorized to enter the fighting area at any time during competition and authorized to stop a fight.</a:t>
            </a:r>
          </a:p>
          <a:p>
            <a:pPr fontAlgn="base"/>
            <a:endParaRPr lang="en-US" sz="3200" b="0" i="0" kern="1200" dirty="0" smtClean="0">
              <a:solidFill>
                <a:schemeClr val="tx1"/>
              </a:solidFill>
              <a:effectLst/>
              <a:latin typeface="+mn-lt"/>
              <a:ea typeface="+mn-ea"/>
              <a:cs typeface="+mn-cs"/>
            </a:endParaRPr>
          </a:p>
          <a:p>
            <a:pPr marL="457200" lvl="1" indent="0">
              <a:buNone/>
            </a:pPr>
            <a:endParaRPr lang="en-US" b="1" i="1" dirty="0"/>
          </a:p>
        </p:txBody>
      </p:sp>
    </p:spTree>
    <p:extLst>
      <p:ext uri="{BB962C8B-B14F-4D97-AF65-F5344CB8AC3E}">
        <p14:creationId xmlns:p14="http://schemas.microsoft.com/office/powerpoint/2010/main" val="14085950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 who should be authorized</a:t>
            </a:r>
            <a:r>
              <a:rPr lang="en-US" baseline="0" dirty="0" smtClean="0"/>
              <a:t> to stop a fight?</a:t>
            </a:r>
            <a:endParaRPr lang="en-US" dirty="0"/>
          </a:p>
        </p:txBody>
      </p:sp>
      <p:pic>
        <p:nvPicPr>
          <p:cNvPr id="1026" name="Picture 2" descr="C:\Users\nis9030\Desktop\Ref stopping figh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rot="20518946">
            <a:off x="433716" y="1811632"/>
            <a:ext cx="2628900" cy="174307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nis9030\Desktop\Ref stopping fight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232910">
            <a:off x="381000" y="4648200"/>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nis9030\Desktop\Doc stopping figh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0425" y="2971800"/>
            <a:ext cx="3434599" cy="2279716"/>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nis9030\Desktop\Ref stopping fight 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874136">
            <a:off x="5222547" y="1539969"/>
            <a:ext cx="2762250" cy="16573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nis9030\Desktop\Doc stopping fight 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1200816">
            <a:off x="5823288" y="4610359"/>
            <a:ext cx="2895600" cy="2037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74103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other MORE</a:t>
            </a:r>
            <a:r>
              <a:rPr lang="en-US" baseline="0" dirty="0" smtClean="0"/>
              <a:t> important question…</a:t>
            </a:r>
            <a:endParaRPr lang="en-US" dirty="0"/>
          </a:p>
        </p:txBody>
      </p:sp>
      <p:sp>
        <p:nvSpPr>
          <p:cNvPr id="3" name="Content Placeholder 2"/>
          <p:cNvSpPr>
            <a:spLocks noGrp="1"/>
          </p:cNvSpPr>
          <p:nvPr>
            <p:ph idx="1"/>
          </p:nvPr>
        </p:nvSpPr>
        <p:spPr/>
        <p:txBody>
          <a:bodyPr/>
          <a:lstStyle/>
          <a:p>
            <a:r>
              <a:rPr lang="en-US" dirty="0" smtClean="0"/>
              <a:t>WHEN</a:t>
            </a:r>
            <a:r>
              <a:rPr lang="en-US" baseline="0" dirty="0" smtClean="0"/>
              <a:t> should the fight be stopped!</a:t>
            </a:r>
          </a:p>
          <a:p>
            <a:pPr lvl="1"/>
            <a:r>
              <a:rPr lang="en-US" baseline="0" dirty="0" smtClean="0"/>
              <a:t>If stopped prematurely-unfair to the boxers, their corners, the promoter and the public</a:t>
            </a:r>
          </a:p>
          <a:p>
            <a:pPr lvl="1"/>
            <a:r>
              <a:rPr lang="en-US" baseline="0" dirty="0" smtClean="0"/>
              <a:t>If stopped too late-risk of serious injury even death of the boxer</a:t>
            </a:r>
          </a:p>
          <a:p>
            <a:pPr lvl="1"/>
            <a:endParaRPr lang="en-US" baseline="0" dirty="0" smtClean="0"/>
          </a:p>
          <a:p>
            <a:pPr marL="457200" lvl="1" indent="0">
              <a:buNone/>
            </a:pPr>
            <a:r>
              <a:rPr lang="en-US" b="1" baseline="0" dirty="0" smtClean="0">
                <a:latin typeface="Algerian" panose="04020705040A02060702" pitchFamily="82" charset="0"/>
              </a:rPr>
              <a:t>BOXERS SAFETY SHOULD PRECEDE ALL OTHER CONSIDERATIONS</a:t>
            </a:r>
          </a:p>
        </p:txBody>
      </p:sp>
    </p:spTree>
    <p:extLst>
      <p:ext uri="{BB962C8B-B14F-4D97-AF65-F5344CB8AC3E}">
        <p14:creationId xmlns:p14="http://schemas.microsoft.com/office/powerpoint/2010/main" val="3388681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or bad stoppage?</a:t>
            </a:r>
            <a:endParaRPr lang="en-US" dirty="0"/>
          </a:p>
        </p:txBody>
      </p:sp>
      <p:pic>
        <p:nvPicPr>
          <p:cNvPr id="4" name="boxing's_top_5_best_stoppage.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55750" y="1600200"/>
            <a:ext cx="6034088" cy="4525963"/>
          </a:xfrm>
        </p:spPr>
      </p:pic>
    </p:spTree>
    <p:extLst>
      <p:ext uri="{BB962C8B-B14F-4D97-AF65-F5344CB8AC3E}">
        <p14:creationId xmlns:p14="http://schemas.microsoft.com/office/powerpoint/2010/main" val="19764316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or bad stoppage?</a:t>
            </a:r>
            <a:endParaRPr lang="en-US" dirty="0"/>
          </a:p>
        </p:txBody>
      </p:sp>
      <p:pic>
        <p:nvPicPr>
          <p:cNvPr id="4" name="boxing's_top_5_best_stoppage_part_2.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55750" y="1600200"/>
            <a:ext cx="6034088" cy="4525963"/>
          </a:xfrm>
        </p:spPr>
      </p:pic>
    </p:spTree>
    <p:extLst>
      <p:ext uri="{BB962C8B-B14F-4D97-AF65-F5344CB8AC3E}">
        <p14:creationId xmlns:p14="http://schemas.microsoft.com/office/powerpoint/2010/main" val="8927321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We are all under scrutiny </a:t>
            </a:r>
            <a:endParaRPr lang="en-US" dirty="0"/>
          </a:p>
        </p:txBody>
      </p:sp>
      <p:sp>
        <p:nvSpPr>
          <p:cNvPr id="3" name="Content Placeholder 2"/>
          <p:cNvSpPr>
            <a:spLocks noGrp="1"/>
          </p:cNvSpPr>
          <p:nvPr>
            <p:ph idx="1"/>
          </p:nvPr>
        </p:nvSpPr>
        <p:spPr>
          <a:xfrm>
            <a:off x="457200" y="1143000"/>
            <a:ext cx="8229600" cy="5410200"/>
          </a:xfrm>
        </p:spPr>
        <p:txBody>
          <a:bodyPr>
            <a:normAutofit fontScale="62500" lnSpcReduction="20000"/>
          </a:bodyPr>
          <a:lstStyle/>
          <a:p>
            <a:r>
              <a:rPr lang="en-US" sz="3200" b="1" i="0" kern="1200" dirty="0" smtClean="0">
                <a:solidFill>
                  <a:schemeClr val="tx1"/>
                </a:solidFill>
                <a:effectLst/>
                <a:latin typeface="+mn-lt"/>
                <a:ea typeface="+mn-ea"/>
                <a:cs typeface="+mn-cs"/>
              </a:rPr>
              <a:t>As Injuries Mount, Boxing Looks Within</a:t>
            </a:r>
            <a:r>
              <a:rPr lang="en-US" sz="3200" b="1" i="0" kern="1200" baseline="0" dirty="0" smtClean="0">
                <a:solidFill>
                  <a:schemeClr val="tx1"/>
                </a:solidFill>
                <a:effectLst/>
                <a:latin typeface="+mn-lt"/>
                <a:ea typeface="+mn-ea"/>
                <a:cs typeface="+mn-cs"/>
              </a:rPr>
              <a:t> </a:t>
            </a:r>
          </a:p>
          <a:p>
            <a:pPr marL="0" indent="0">
              <a:buNone/>
            </a:pPr>
            <a:r>
              <a:rPr lang="en-US" b="0" dirty="0" smtClean="0">
                <a:effectLst/>
              </a:rPr>
              <a:t>    </a:t>
            </a:r>
            <a:r>
              <a:rPr lang="en-US" sz="2400" b="0" i="1" dirty="0" smtClean="0">
                <a:effectLst/>
              </a:rPr>
              <a:t>By JOHN ELIGON</a:t>
            </a:r>
            <a:r>
              <a:rPr lang="en-US" sz="2400" b="0" i="1" baseline="0" dirty="0" smtClean="0">
                <a:effectLst/>
              </a:rPr>
              <a:t> </a:t>
            </a:r>
            <a:r>
              <a:rPr lang="en-US" sz="2400" b="0" i="1" kern="1200" dirty="0" smtClean="0">
                <a:solidFill>
                  <a:schemeClr val="tx1"/>
                </a:solidFill>
                <a:effectLst/>
                <a:latin typeface="+mn-lt"/>
                <a:ea typeface="+mn-ea"/>
                <a:cs typeface="+mn-cs"/>
              </a:rPr>
              <a:t>Published: September 24, 2005 The New York Times</a:t>
            </a:r>
          </a:p>
          <a:p>
            <a:pPr marL="0" indent="0">
              <a:buNone/>
            </a:pPr>
            <a:endParaRPr lang="en-US" sz="2400" b="0" i="1" kern="1200" dirty="0" smtClean="0">
              <a:solidFill>
                <a:schemeClr val="tx1"/>
              </a:solidFill>
              <a:effectLst/>
              <a:latin typeface="+mn-lt"/>
              <a:ea typeface="+mn-ea"/>
              <a:cs typeface="+mn-cs"/>
            </a:endParaRPr>
          </a:p>
          <a:p>
            <a:pPr marL="0" indent="0" rtl="0" eaLnBrk="0" fontAlgn="base" hangingPunct="0">
              <a:buNone/>
            </a:pPr>
            <a:r>
              <a:rPr lang="en-US" sz="3200" kern="1200" dirty="0" smtClean="0">
                <a:solidFill>
                  <a:schemeClr val="tx1"/>
                </a:solidFill>
                <a:effectLst/>
                <a:latin typeface="+mn-lt"/>
                <a:ea typeface="+mn-ea"/>
                <a:cs typeface="+mn-cs"/>
              </a:rPr>
              <a:t>Beaten Into Action: A Perspective on Blood Sports</a:t>
            </a:r>
            <a:endParaRPr lang="en-US" dirty="0" smtClean="0">
              <a:effectLst/>
            </a:endParaRPr>
          </a:p>
          <a:p>
            <a:pPr rtl="0" eaLnBrk="0" fontAlgn="base" hangingPunct="0"/>
            <a:r>
              <a:rPr lang="en-US" sz="3200" b="1" i="1" kern="1200" dirty="0" smtClean="0">
                <a:solidFill>
                  <a:schemeClr val="tx1"/>
                </a:solidFill>
                <a:effectLst/>
                <a:latin typeface="+mn-lt"/>
                <a:ea typeface="+mn-ea"/>
                <a:cs typeface="+mn-cs"/>
              </a:rPr>
              <a:t>“The medical, and especially the neurology, community has an obligation to do more. We need to spread the word that brain bashing is not a socially acceptable spectator sport, and partner with our national organizations to expand and improve the effectiveness of public awareness and other educational initiatives. </a:t>
            </a:r>
            <a:endParaRPr lang="en-US" dirty="0" smtClean="0">
              <a:effectLst/>
            </a:endParaRPr>
          </a:p>
          <a:p>
            <a:pPr rtl="0" eaLnBrk="0" fontAlgn="base" hangingPunct="0"/>
            <a:r>
              <a:rPr lang="en-US" sz="3200" b="1" i="1" kern="1200" dirty="0" smtClean="0">
                <a:solidFill>
                  <a:schemeClr val="tx1"/>
                </a:solidFill>
                <a:effectLst/>
                <a:latin typeface="+mn-lt"/>
                <a:ea typeface="+mn-ea"/>
                <a:cs typeface="+mn-cs"/>
              </a:rPr>
              <a:t>We should forcefully counter articles in the medical literature taking the position that closer medical supervision could obviate the need for a ban, or even worse that consenting adults have the ethical right to maim each other if they choose to do so.</a:t>
            </a:r>
            <a:endParaRPr lang="en-US" dirty="0" smtClean="0">
              <a:effectLst/>
            </a:endParaRPr>
          </a:p>
          <a:p>
            <a:pPr rtl="0" eaLnBrk="0" fontAlgn="base" hangingPunct="0"/>
            <a:r>
              <a:rPr lang="en-US" sz="3200" b="1" i="1" kern="1200" dirty="0" smtClean="0">
                <a:solidFill>
                  <a:schemeClr val="tx1"/>
                </a:solidFill>
                <a:effectLst/>
                <a:latin typeface="+mn-lt"/>
                <a:ea typeface="+mn-ea"/>
                <a:cs typeface="+mn-cs"/>
              </a:rPr>
              <a:t>Finally, we should avoid the temptation to align with groups whose purpose is anathema to our mission, no matter how great our financial need.”</a:t>
            </a:r>
            <a:endParaRPr lang="en-US" dirty="0" smtClean="0">
              <a:effectLst/>
            </a:endParaRPr>
          </a:p>
          <a:p>
            <a:pPr marL="0" indent="0" rtl="0" eaLnBrk="0" fontAlgn="base" hangingPunct="0">
              <a:buNone/>
            </a:pPr>
            <a:endParaRPr lang="en-US" sz="3200" kern="1200" dirty="0" smtClean="0">
              <a:solidFill>
                <a:schemeClr val="tx1"/>
              </a:solidFill>
              <a:effectLst/>
              <a:latin typeface="+mn-lt"/>
              <a:ea typeface="+mn-ea"/>
              <a:cs typeface="+mn-cs"/>
            </a:endParaRPr>
          </a:p>
          <a:p>
            <a:pPr marL="0" indent="0" rtl="0" eaLnBrk="0" fontAlgn="base" hangingPunct="0">
              <a:buNone/>
            </a:pPr>
            <a:r>
              <a:rPr lang="en-US" sz="3200" kern="1200" dirty="0" smtClean="0">
                <a:solidFill>
                  <a:schemeClr val="tx1"/>
                </a:solidFill>
                <a:effectLst/>
                <a:latin typeface="+mn-lt"/>
                <a:ea typeface="+mn-ea"/>
                <a:cs typeface="+mn-cs"/>
              </a:rPr>
              <a:t>Hauser SL. Beaten into action: a perspective on blood sports. Ann </a:t>
            </a:r>
            <a:r>
              <a:rPr lang="en-US" sz="3200" kern="1200" dirty="0" err="1" smtClean="0">
                <a:solidFill>
                  <a:schemeClr val="tx1"/>
                </a:solidFill>
                <a:effectLst/>
                <a:latin typeface="+mn-lt"/>
                <a:ea typeface="+mn-ea"/>
                <a:cs typeface="+mn-cs"/>
              </a:rPr>
              <a:t>Neurol</a:t>
            </a:r>
            <a:r>
              <a:rPr lang="en-US" sz="3200" kern="1200" dirty="0" smtClean="0">
                <a:solidFill>
                  <a:schemeClr val="tx1"/>
                </a:solidFill>
                <a:effectLst/>
                <a:latin typeface="+mn-lt"/>
                <a:ea typeface="+mn-ea"/>
                <a:cs typeface="+mn-cs"/>
              </a:rPr>
              <a:t> 2012;72:A4–A5.)</a:t>
            </a:r>
            <a:endParaRPr lang="en-US" dirty="0" smtClean="0">
              <a:effectLst/>
            </a:endParaRPr>
          </a:p>
          <a:p>
            <a:endParaRPr lang="en-US" dirty="0"/>
          </a:p>
        </p:txBody>
      </p:sp>
    </p:spTree>
    <p:extLst>
      <p:ext uri="{BB962C8B-B14F-4D97-AF65-F5344CB8AC3E}">
        <p14:creationId xmlns:p14="http://schemas.microsoft.com/office/powerpoint/2010/main" val="16319635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Boxers safety precedes all other considerations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Ideally everyone</a:t>
            </a:r>
            <a:r>
              <a:rPr lang="en-US" baseline="0" dirty="0" smtClean="0"/>
              <a:t> would like the bout to be </a:t>
            </a:r>
            <a:r>
              <a:rPr lang="en-US" dirty="0" smtClean="0"/>
              <a:t>stopped before a life threating injury or career ending injury</a:t>
            </a:r>
            <a:r>
              <a:rPr lang="en-US" baseline="0" dirty="0" smtClean="0"/>
              <a:t> occurs.</a:t>
            </a:r>
          </a:p>
          <a:p>
            <a:r>
              <a:rPr lang="en-US" baseline="0" dirty="0" smtClean="0"/>
              <a:t>Key word is before NOT after</a:t>
            </a:r>
          </a:p>
          <a:p>
            <a:r>
              <a:rPr lang="en-US" baseline="0" dirty="0" smtClean="0"/>
              <a:t>Most of the times that is not possible-so more realistic goal should be timely identification of a serious injury in the ring and timely stoppage of fight.</a:t>
            </a:r>
          </a:p>
          <a:p>
            <a:r>
              <a:rPr lang="en-US" baseline="0" dirty="0" smtClean="0"/>
              <a:t>For that to occur-referee should be aware of the signs and symptoms of serious injuries.</a:t>
            </a:r>
          </a:p>
          <a:p>
            <a:r>
              <a:rPr lang="en-US" baseline="0" dirty="0" smtClean="0"/>
              <a:t>Since referee’s medical knowledge is limited, he and ringside doctor need to act as a team.</a:t>
            </a:r>
          </a:p>
          <a:p>
            <a:endParaRPr lang="en-US" dirty="0"/>
          </a:p>
        </p:txBody>
      </p:sp>
    </p:spTree>
    <p:extLst>
      <p:ext uri="{BB962C8B-B14F-4D97-AF65-F5344CB8AC3E}">
        <p14:creationId xmlns:p14="http://schemas.microsoft.com/office/powerpoint/2010/main" val="14107334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Boxers safety-what</a:t>
            </a:r>
            <a:r>
              <a:rPr lang="en-US" baseline="0" dirty="0" smtClean="0"/>
              <a:t> the referee needs to know</a:t>
            </a:r>
            <a:endParaRPr lang="en-US" dirty="0"/>
          </a:p>
        </p:txBody>
      </p:sp>
      <p:sp>
        <p:nvSpPr>
          <p:cNvPr id="3" name="Content Placeholder 2"/>
          <p:cNvSpPr>
            <a:spLocks noGrp="1"/>
          </p:cNvSpPr>
          <p:nvPr>
            <p:ph idx="1"/>
          </p:nvPr>
        </p:nvSpPr>
        <p:spPr/>
        <p:txBody>
          <a:bodyPr>
            <a:normAutofit lnSpcReduction="10000"/>
          </a:bodyPr>
          <a:lstStyle/>
          <a:p>
            <a:r>
              <a:rPr lang="en-US" dirty="0" smtClean="0"/>
              <a:t>Causes</a:t>
            </a:r>
            <a:r>
              <a:rPr lang="en-US" baseline="0" dirty="0" smtClean="0"/>
              <a:t> of sudden death in the ring: usually cardiac or neurological</a:t>
            </a:r>
          </a:p>
          <a:p>
            <a:r>
              <a:rPr lang="en-US" baseline="0" dirty="0" smtClean="0"/>
              <a:t>Cardiac causes: most commonly picked up by the ringside physician prior to the boxer entering the ring. Red flags in the ring-sudden hard blow to the sternum, boxer complains of chest pain, shortness of breath.</a:t>
            </a:r>
          </a:p>
          <a:p>
            <a:r>
              <a:rPr lang="en-US" baseline="0" dirty="0" smtClean="0"/>
              <a:t>Neurological causes: tough to determine clinically.</a:t>
            </a:r>
          </a:p>
          <a:p>
            <a:pPr marL="457200" lvl="1" indent="0">
              <a:buNone/>
            </a:pPr>
            <a:endParaRPr lang="en-US" baseline="0" dirty="0" smtClean="0"/>
          </a:p>
          <a:p>
            <a:endParaRPr lang="en-US" dirty="0"/>
          </a:p>
        </p:txBody>
      </p:sp>
    </p:spTree>
    <p:extLst>
      <p:ext uri="{BB962C8B-B14F-4D97-AF65-F5344CB8AC3E}">
        <p14:creationId xmlns:p14="http://schemas.microsoft.com/office/powerpoint/2010/main" val="42711261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Neurological</a:t>
            </a:r>
            <a:r>
              <a:rPr lang="en-US" baseline="0" dirty="0" smtClean="0"/>
              <a:t> causes of sudden death</a:t>
            </a:r>
            <a:endParaRPr lang="en-US" dirty="0"/>
          </a:p>
        </p:txBody>
      </p:sp>
      <p:sp>
        <p:nvSpPr>
          <p:cNvPr id="3" name="Content Placeholder 2"/>
          <p:cNvSpPr>
            <a:spLocks noGrp="1"/>
          </p:cNvSpPr>
          <p:nvPr>
            <p:ph idx="1"/>
          </p:nvPr>
        </p:nvSpPr>
        <p:spPr/>
        <p:txBody>
          <a:bodyPr/>
          <a:lstStyle/>
          <a:p>
            <a:r>
              <a:rPr lang="en-US" dirty="0" smtClean="0"/>
              <a:t>Bleeding</a:t>
            </a:r>
            <a:r>
              <a:rPr lang="en-US" baseline="0" dirty="0" smtClean="0"/>
              <a:t> into the various compartments of the brain leading to increase in intracranial pressure, pressure on brainstem (we call this herniation) and death or permanent neurological disability.</a:t>
            </a:r>
          </a:p>
          <a:p>
            <a:pPr marL="0" indent="0">
              <a:buNone/>
            </a:pPr>
            <a:endParaRPr lang="en-US" dirty="0"/>
          </a:p>
        </p:txBody>
      </p:sp>
    </p:spTree>
    <p:extLst>
      <p:ext uri="{BB962C8B-B14F-4D97-AF65-F5344CB8AC3E}">
        <p14:creationId xmlns:p14="http://schemas.microsoft.com/office/powerpoint/2010/main" val="28339388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title"/>
          </p:nvPr>
        </p:nvSpPr>
        <p:spPr/>
        <p:txBody>
          <a:bodyPr/>
          <a:lstStyle/>
          <a:p>
            <a:r>
              <a:rPr lang="en-US" altLang="en-US" sz="4000" dirty="0" smtClean="0"/>
              <a:t>Acute Neurological Injuries in Boxing:</a:t>
            </a:r>
          </a:p>
        </p:txBody>
      </p:sp>
      <p:sp>
        <p:nvSpPr>
          <p:cNvPr id="9219" name="Rectangle 3"/>
          <p:cNvSpPr>
            <a:spLocks noGrp="1"/>
          </p:cNvSpPr>
          <p:nvPr>
            <p:ph type="body" idx="1"/>
          </p:nvPr>
        </p:nvSpPr>
        <p:spPr/>
        <p:txBody>
          <a:bodyPr/>
          <a:lstStyle/>
          <a:p>
            <a:pPr>
              <a:lnSpc>
                <a:spcPct val="90000"/>
              </a:lnSpc>
            </a:pPr>
            <a:r>
              <a:rPr lang="en-US" altLang="en-US" sz="2400" dirty="0" smtClean="0"/>
              <a:t>Traumatic amnesia—retrograde and anterograde</a:t>
            </a:r>
          </a:p>
          <a:p>
            <a:pPr>
              <a:lnSpc>
                <a:spcPct val="90000"/>
              </a:lnSpc>
            </a:pPr>
            <a:r>
              <a:rPr lang="en-US" altLang="en-US" sz="2400" dirty="0" smtClean="0"/>
              <a:t>Groggy state ? Post concussion syndrome</a:t>
            </a:r>
          </a:p>
          <a:p>
            <a:pPr>
              <a:lnSpc>
                <a:spcPct val="90000"/>
              </a:lnSpc>
            </a:pPr>
            <a:r>
              <a:rPr lang="en-US" altLang="en-US" sz="2400" dirty="0" smtClean="0"/>
              <a:t>Subdural hematoma (SDH): major cause of boxing-related mortality</a:t>
            </a:r>
          </a:p>
          <a:p>
            <a:pPr>
              <a:lnSpc>
                <a:spcPct val="90000"/>
              </a:lnSpc>
            </a:pPr>
            <a:r>
              <a:rPr lang="en-US" altLang="en-US" sz="2400" dirty="0" smtClean="0"/>
              <a:t>Epidural hematoma (EDH)</a:t>
            </a:r>
          </a:p>
          <a:p>
            <a:pPr>
              <a:lnSpc>
                <a:spcPct val="90000"/>
              </a:lnSpc>
            </a:pPr>
            <a:r>
              <a:rPr lang="en-US" altLang="en-US" sz="2400" dirty="0" smtClean="0"/>
              <a:t>Subarachnoid hemorrhage (SAH)</a:t>
            </a:r>
          </a:p>
          <a:p>
            <a:pPr>
              <a:lnSpc>
                <a:spcPct val="90000"/>
              </a:lnSpc>
            </a:pPr>
            <a:r>
              <a:rPr lang="en-US" altLang="en-US" sz="2400" dirty="0" smtClean="0"/>
              <a:t>Intracranial hemorrhage</a:t>
            </a:r>
          </a:p>
          <a:p>
            <a:pPr>
              <a:lnSpc>
                <a:spcPct val="90000"/>
              </a:lnSpc>
            </a:pPr>
            <a:r>
              <a:rPr lang="en-US" altLang="en-US" sz="2400" dirty="0" smtClean="0"/>
              <a:t>Diffuse brain contusions without associated hemorrhages</a:t>
            </a:r>
          </a:p>
          <a:p>
            <a:pPr>
              <a:lnSpc>
                <a:spcPct val="90000"/>
              </a:lnSpc>
            </a:pPr>
            <a:r>
              <a:rPr lang="en-US" altLang="en-US" sz="2400" dirty="0" smtClean="0"/>
              <a:t>Diffuse axonal injuries (DAI)</a:t>
            </a:r>
          </a:p>
          <a:p>
            <a:pPr>
              <a:lnSpc>
                <a:spcPct val="90000"/>
              </a:lnSpc>
            </a:pPr>
            <a:r>
              <a:rPr lang="en-US" altLang="en-US" sz="2400" dirty="0" smtClean="0"/>
              <a:t>Dissection-vertebral artery/ carotid artery</a:t>
            </a:r>
          </a:p>
          <a:p>
            <a:pPr>
              <a:lnSpc>
                <a:spcPct val="90000"/>
              </a:lnSpc>
            </a:pPr>
            <a:endParaRPr lang="en-US" altLang="en-US" sz="2400" dirty="0" smtClean="0"/>
          </a:p>
          <a:p>
            <a:pPr>
              <a:lnSpc>
                <a:spcPct val="90000"/>
              </a:lnSpc>
              <a:buFont typeface="Arial" panose="020B0604020202020204" pitchFamily="34" charset="0"/>
              <a:buNone/>
            </a:pPr>
            <a:endParaRPr lang="en-US" altLang="en-US" sz="2400" dirty="0" smtClean="0"/>
          </a:p>
          <a:p>
            <a:pPr>
              <a:lnSpc>
                <a:spcPct val="90000"/>
              </a:lnSpc>
            </a:pPr>
            <a:endParaRPr lang="en-US" altLang="en-US" sz="2400" dirty="0" smtClean="0"/>
          </a:p>
          <a:p>
            <a:pPr lvl="1">
              <a:lnSpc>
                <a:spcPct val="90000"/>
              </a:lnSpc>
              <a:buFont typeface="Arial" panose="020B0604020202020204" pitchFamily="34" charset="0"/>
              <a:buNone/>
            </a:pPr>
            <a:endParaRPr lang="en-US" altLang="en-US" sz="2000" dirty="0" smtClean="0"/>
          </a:p>
          <a:p>
            <a:pPr lvl="1">
              <a:lnSpc>
                <a:spcPct val="90000"/>
              </a:lnSpc>
              <a:buFont typeface="Arial" panose="020B0604020202020204" pitchFamily="34" charset="0"/>
              <a:buNone/>
            </a:pPr>
            <a:endParaRPr lang="en-US" altLang="en-US" sz="2000" dirty="0" smtClean="0"/>
          </a:p>
        </p:txBody>
      </p:sp>
    </p:spTree>
    <p:extLst>
      <p:ext uri="{BB962C8B-B14F-4D97-AF65-F5344CB8AC3E}">
        <p14:creationId xmlns:p14="http://schemas.microsoft.com/office/powerpoint/2010/main" val="10089857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p:nvPr>
        </p:nvSpPr>
        <p:spPr/>
        <p:txBody>
          <a:bodyPr/>
          <a:lstStyle/>
          <a:p>
            <a:r>
              <a:rPr lang="en-US" altLang="en-US" sz="4000" dirty="0" smtClean="0"/>
              <a:t>Chronic Neurological Injuries in Boxing</a:t>
            </a:r>
          </a:p>
        </p:txBody>
      </p:sp>
      <p:sp>
        <p:nvSpPr>
          <p:cNvPr id="10243" name="Rectangle 3"/>
          <p:cNvSpPr>
            <a:spLocks noGrp="1"/>
          </p:cNvSpPr>
          <p:nvPr>
            <p:ph type="body" idx="1"/>
          </p:nvPr>
        </p:nvSpPr>
        <p:spPr/>
        <p:txBody>
          <a:bodyPr/>
          <a:lstStyle/>
          <a:p>
            <a:r>
              <a:rPr lang="en-US" altLang="en-US" dirty="0" smtClean="0"/>
              <a:t>Chronic Traumatic Encephalopathy (CTE)/ Punch Drunk Syndrome/ Dementia </a:t>
            </a:r>
            <a:r>
              <a:rPr lang="en-US" altLang="en-US" dirty="0" err="1" smtClean="0"/>
              <a:t>Pugilistica</a:t>
            </a:r>
            <a:r>
              <a:rPr lang="en-US" altLang="en-US" dirty="0" smtClean="0"/>
              <a:t>/ Cuckoo/ Goofy/ Cutting paper dolls/ Slug nutty</a:t>
            </a:r>
          </a:p>
        </p:txBody>
      </p:sp>
    </p:spTree>
    <p:extLst>
      <p:ext uri="{BB962C8B-B14F-4D97-AF65-F5344CB8AC3E}">
        <p14:creationId xmlns:p14="http://schemas.microsoft.com/office/powerpoint/2010/main" val="37481348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title"/>
          </p:nvPr>
        </p:nvSpPr>
        <p:spPr/>
        <p:txBody>
          <a:bodyPr/>
          <a:lstStyle/>
          <a:p>
            <a:r>
              <a:rPr lang="en-US" altLang="en-US" dirty="0" smtClean="0"/>
              <a:t>Concussions in Boxing</a:t>
            </a:r>
          </a:p>
        </p:txBody>
      </p:sp>
      <p:sp>
        <p:nvSpPr>
          <p:cNvPr id="12291" name="Rectangle 3"/>
          <p:cNvSpPr>
            <a:spLocks noGrp="1"/>
          </p:cNvSpPr>
          <p:nvPr>
            <p:ph type="body" idx="1"/>
          </p:nvPr>
        </p:nvSpPr>
        <p:spPr/>
        <p:txBody>
          <a:bodyPr>
            <a:normAutofit fontScale="92500" lnSpcReduction="10000"/>
          </a:bodyPr>
          <a:lstStyle/>
          <a:p>
            <a:r>
              <a:rPr lang="en-US" altLang="en-US" dirty="0" smtClean="0"/>
              <a:t>Different grades/ severity</a:t>
            </a:r>
          </a:p>
          <a:p>
            <a:pPr lvl="1"/>
            <a:r>
              <a:rPr lang="en-US" altLang="en-US" dirty="0" smtClean="0"/>
              <a:t>Grade 1 (mild) knockout: "out on the feet”-unable to defend himself, looks dazed, may stagger around the ring or rests on the rope. </a:t>
            </a:r>
          </a:p>
          <a:p>
            <a:pPr lvl="1"/>
            <a:r>
              <a:rPr lang="en-US" altLang="en-US" dirty="0" smtClean="0"/>
              <a:t>Grade 2 (mild) knockout: boxer is knocked down and cannot rise before the count of ten, but does not experience loss of consciousness. </a:t>
            </a:r>
          </a:p>
          <a:p>
            <a:pPr lvl="1"/>
            <a:r>
              <a:rPr lang="en-US" altLang="en-US" dirty="0" smtClean="0"/>
              <a:t>Grade 3 (moderate) knockout: boxer is rendered unconscious but recovers quickly. </a:t>
            </a:r>
          </a:p>
          <a:p>
            <a:pPr lvl="1"/>
            <a:r>
              <a:rPr lang="en-US" altLang="en-US" dirty="0" smtClean="0"/>
              <a:t>Grade 4 (severe) knockout: similar to grade 3, except the period of unconsciousness is longer.</a:t>
            </a:r>
          </a:p>
        </p:txBody>
      </p:sp>
    </p:spTree>
    <p:extLst>
      <p:ext uri="{BB962C8B-B14F-4D97-AF65-F5344CB8AC3E}">
        <p14:creationId xmlns:p14="http://schemas.microsoft.com/office/powerpoint/2010/main" val="3194664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p:cNvSpPr>
          <p:nvPr>
            <p:ph type="title"/>
          </p:nvPr>
        </p:nvSpPr>
        <p:spPr/>
        <p:txBody>
          <a:bodyPr>
            <a:normAutofit fontScale="90000"/>
          </a:bodyPr>
          <a:lstStyle/>
          <a:p>
            <a:r>
              <a:rPr lang="en-US" altLang="en-US" sz="4000" dirty="0" smtClean="0"/>
              <a:t>Common clinical manifestations (the groggy state):</a:t>
            </a:r>
          </a:p>
        </p:txBody>
      </p:sp>
      <p:sp>
        <p:nvSpPr>
          <p:cNvPr id="13315" name="Rectangle 3"/>
          <p:cNvSpPr>
            <a:spLocks noGrp="1"/>
          </p:cNvSpPr>
          <p:nvPr>
            <p:ph type="body" idx="1"/>
          </p:nvPr>
        </p:nvSpPr>
        <p:spPr/>
        <p:txBody>
          <a:bodyPr/>
          <a:lstStyle/>
          <a:p>
            <a:pPr>
              <a:lnSpc>
                <a:spcPct val="90000"/>
              </a:lnSpc>
            </a:pPr>
            <a:r>
              <a:rPr lang="en-US" altLang="en-US" sz="2400" dirty="0" smtClean="0"/>
              <a:t>Headache—unlikely that the boxer shall report it, but if he does-stop the fight</a:t>
            </a:r>
          </a:p>
          <a:p>
            <a:pPr>
              <a:lnSpc>
                <a:spcPct val="90000"/>
              </a:lnSpc>
            </a:pPr>
            <a:r>
              <a:rPr lang="en-US" altLang="en-US" sz="2400" dirty="0" smtClean="0"/>
              <a:t>Dizziness</a:t>
            </a:r>
          </a:p>
          <a:p>
            <a:pPr>
              <a:lnSpc>
                <a:spcPct val="90000"/>
              </a:lnSpc>
            </a:pPr>
            <a:r>
              <a:rPr lang="en-US" altLang="en-US" sz="2400" dirty="0" smtClean="0"/>
              <a:t>Imbalance-staggers to his corner</a:t>
            </a:r>
          </a:p>
          <a:p>
            <a:pPr>
              <a:lnSpc>
                <a:spcPct val="90000"/>
              </a:lnSpc>
            </a:pPr>
            <a:r>
              <a:rPr lang="en-US" altLang="en-US" sz="2400" dirty="0" smtClean="0"/>
              <a:t>Irritability</a:t>
            </a:r>
          </a:p>
          <a:p>
            <a:pPr>
              <a:lnSpc>
                <a:spcPct val="90000"/>
              </a:lnSpc>
            </a:pPr>
            <a:r>
              <a:rPr lang="en-US" altLang="en-US" sz="2400" dirty="0" smtClean="0"/>
              <a:t>Fatigue</a:t>
            </a:r>
          </a:p>
          <a:p>
            <a:pPr>
              <a:lnSpc>
                <a:spcPct val="90000"/>
              </a:lnSpc>
            </a:pPr>
            <a:r>
              <a:rPr lang="en-US" altLang="en-US" sz="2400" dirty="0" smtClean="0"/>
              <a:t>Poor memory</a:t>
            </a:r>
          </a:p>
          <a:p>
            <a:pPr>
              <a:lnSpc>
                <a:spcPct val="90000"/>
              </a:lnSpc>
            </a:pPr>
            <a:r>
              <a:rPr lang="en-US" altLang="en-US" sz="2400" dirty="0" smtClean="0"/>
              <a:t>Dysarthria that usually passes-boxer returns to baseline</a:t>
            </a:r>
          </a:p>
          <a:p>
            <a:pPr>
              <a:lnSpc>
                <a:spcPct val="90000"/>
              </a:lnSpc>
            </a:pPr>
            <a:r>
              <a:rPr lang="en-US" altLang="en-US" sz="2400" dirty="0" smtClean="0"/>
              <a:t>Confused-does not remember the round, walks to the wrong corner after the bell, hits out at the referee</a:t>
            </a:r>
          </a:p>
          <a:p>
            <a:pPr>
              <a:lnSpc>
                <a:spcPct val="90000"/>
              </a:lnSpc>
            </a:pPr>
            <a:endParaRPr lang="en-US" altLang="en-US" sz="2400" dirty="0" smtClean="0"/>
          </a:p>
          <a:p>
            <a:pPr>
              <a:lnSpc>
                <a:spcPct val="90000"/>
              </a:lnSpc>
              <a:buFont typeface="Arial" panose="020B0604020202020204" pitchFamily="34" charset="0"/>
              <a:buNone/>
            </a:pPr>
            <a:endParaRPr lang="en-US" altLang="en-US" sz="2400" dirty="0" smtClean="0"/>
          </a:p>
        </p:txBody>
      </p:sp>
    </p:spTree>
    <p:extLst>
      <p:ext uri="{BB962C8B-B14F-4D97-AF65-F5344CB8AC3E}">
        <p14:creationId xmlns:p14="http://schemas.microsoft.com/office/powerpoint/2010/main" val="21366925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p:cNvSpPr>
          <p:nvPr>
            <p:ph type="title"/>
          </p:nvPr>
        </p:nvSpPr>
        <p:spPr/>
        <p:txBody>
          <a:bodyPr>
            <a:normAutofit fontScale="90000"/>
          </a:bodyPr>
          <a:lstStyle/>
          <a:p>
            <a:r>
              <a:rPr lang="en-US" altLang="en-US" dirty="0" smtClean="0"/>
              <a:t>Biomechanics of boxing concussions</a:t>
            </a:r>
          </a:p>
        </p:txBody>
      </p:sp>
      <p:sp>
        <p:nvSpPr>
          <p:cNvPr id="19459" name="Rectangle 3"/>
          <p:cNvSpPr>
            <a:spLocks noGrp="1"/>
          </p:cNvSpPr>
          <p:nvPr>
            <p:ph type="body" idx="1"/>
          </p:nvPr>
        </p:nvSpPr>
        <p:spPr/>
        <p:txBody>
          <a:bodyPr/>
          <a:lstStyle/>
          <a:p>
            <a:pPr>
              <a:lnSpc>
                <a:spcPct val="80000"/>
              </a:lnSpc>
            </a:pPr>
            <a:r>
              <a:rPr lang="en-US" altLang="en-US" sz="1400" dirty="0" smtClean="0"/>
              <a:t>Concussive properties of a boxer's punch is related to the manner in which the punch is delivered and how the mechanical forces are transferred and absorbed through the intracranial cavity. </a:t>
            </a:r>
          </a:p>
          <a:p>
            <a:pPr>
              <a:lnSpc>
                <a:spcPct val="80000"/>
              </a:lnSpc>
            </a:pPr>
            <a:r>
              <a:rPr lang="en-US" altLang="en-US" sz="1400" dirty="0" smtClean="0"/>
              <a:t>Blows thrown from the shoulder, such as the roundhouse or hook, tend to deliver more force than the straight forward jab. </a:t>
            </a:r>
          </a:p>
          <a:p>
            <a:pPr>
              <a:lnSpc>
                <a:spcPct val="80000"/>
              </a:lnSpc>
            </a:pPr>
            <a:r>
              <a:rPr lang="en-US" altLang="en-US" sz="1400" dirty="0" smtClean="0"/>
              <a:t>The force transmitted by a punch is directly proportional to the mass of the glove and the velocity of the swing, and is inversely proportional to the total mass opposing the punch.</a:t>
            </a:r>
          </a:p>
          <a:p>
            <a:pPr>
              <a:lnSpc>
                <a:spcPct val="80000"/>
              </a:lnSpc>
            </a:pPr>
            <a:r>
              <a:rPr lang="en-US" altLang="en-US" sz="1400" dirty="0" smtClean="0"/>
              <a:t>The essential feature of a concussive force is that the force is sufficient enough to accelerate the skull. Rotational (angular) acceleration, linear (translational) acceleration, and impact deceleration can all play a role in the develop </a:t>
            </a:r>
            <a:r>
              <a:rPr lang="en-US" altLang="en-US" sz="1400" dirty="0" err="1" smtClean="0"/>
              <a:t>ment</a:t>
            </a:r>
            <a:r>
              <a:rPr lang="en-US" altLang="en-US" sz="1400" dirty="0" smtClean="0"/>
              <a:t> of acute cerebral injury.</a:t>
            </a:r>
          </a:p>
          <a:p>
            <a:pPr>
              <a:lnSpc>
                <a:spcPct val="80000"/>
              </a:lnSpc>
            </a:pPr>
            <a:r>
              <a:rPr lang="en-US" altLang="en-US" sz="1400" dirty="0" smtClean="0"/>
              <a:t>Angular acceleration occurs when a punch causes a rotational movement of the skull that can potentially stretch and tear cerebral blood vessels. </a:t>
            </a:r>
          </a:p>
          <a:p>
            <a:pPr>
              <a:lnSpc>
                <a:spcPct val="80000"/>
              </a:lnSpc>
            </a:pPr>
            <a:r>
              <a:rPr lang="en-US" altLang="en-US" sz="1400" dirty="0" smtClean="0"/>
              <a:t>Linear acceleration occurs from blows directly to the face in an anterior to posterior direction, which may result in gliding contusions.</a:t>
            </a:r>
          </a:p>
          <a:p>
            <a:pPr>
              <a:lnSpc>
                <a:spcPct val="80000"/>
              </a:lnSpc>
            </a:pPr>
            <a:r>
              <a:rPr lang="en-US" altLang="en-US" sz="1400" dirty="0" smtClean="0"/>
              <a:t>Rotational acceleration more commonly induces a concussion and often causes diffuse brain injury.</a:t>
            </a:r>
          </a:p>
          <a:p>
            <a:pPr>
              <a:lnSpc>
                <a:spcPct val="80000"/>
              </a:lnSpc>
            </a:pPr>
            <a:r>
              <a:rPr lang="en-US" altLang="en-US" sz="1400" dirty="0" smtClean="0"/>
              <a:t>Force produced by a blow is usually some variable combination of linear and rotational acceleration.</a:t>
            </a:r>
          </a:p>
          <a:p>
            <a:pPr>
              <a:lnSpc>
                <a:spcPct val="80000"/>
              </a:lnSpc>
            </a:pPr>
            <a:r>
              <a:rPr lang="en-US" altLang="en-US" sz="1400" dirty="0" smtClean="0"/>
              <a:t>Contact phenomena described as the local mechanical damage to the cerebrum secondary to the impact of a blow, is also an important determinant of brain injury and/or skull fracture.</a:t>
            </a:r>
          </a:p>
          <a:p>
            <a:pPr>
              <a:lnSpc>
                <a:spcPct val="80000"/>
              </a:lnSpc>
            </a:pPr>
            <a:r>
              <a:rPr lang="en-US" altLang="en-US" sz="1400" dirty="0" smtClean="0"/>
              <a:t>In boxing, rarely is the impact of a blow sufficient to produce a skull fracture; however, focal contusions remain a real possibility.</a:t>
            </a:r>
          </a:p>
          <a:p>
            <a:pPr>
              <a:lnSpc>
                <a:spcPct val="80000"/>
              </a:lnSpc>
            </a:pPr>
            <a:r>
              <a:rPr lang="en-US" altLang="en-US" sz="1400" dirty="0" smtClean="0"/>
              <a:t>Once a boxer is knocked down and strikes the cranium on the floor mat, a rapid deceleration (impact deceleration) occurs that can result in </a:t>
            </a:r>
            <a:r>
              <a:rPr lang="en-US" altLang="en-US" sz="1400" dirty="0" err="1" smtClean="0"/>
              <a:t>contrecoup</a:t>
            </a:r>
            <a:r>
              <a:rPr lang="en-US" altLang="en-US" sz="1400" dirty="0" smtClean="0"/>
              <a:t> contusions.</a:t>
            </a:r>
          </a:p>
          <a:p>
            <a:pPr>
              <a:lnSpc>
                <a:spcPct val="80000"/>
              </a:lnSpc>
            </a:pPr>
            <a:endParaRPr lang="en-US" altLang="en-US" sz="1400" dirty="0" smtClean="0"/>
          </a:p>
        </p:txBody>
      </p:sp>
    </p:spTree>
    <p:extLst>
      <p:ext uri="{BB962C8B-B14F-4D97-AF65-F5344CB8AC3E}">
        <p14:creationId xmlns:p14="http://schemas.microsoft.com/office/powerpoint/2010/main" val="13332111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altLang="en-US" dirty="0" smtClean="0"/>
              <a:t>Anatomy of a concussion</a:t>
            </a:r>
          </a:p>
        </p:txBody>
      </p:sp>
      <p:pic>
        <p:nvPicPr>
          <p:cNvPr id="4" name="Concussions_animation[www.wmv">
            <a:hlinkClick r:id="" action="ppaction://media"/>
          </p:cNvPr>
          <p:cNvPicPr>
            <a:picLocks noGrp="1" noChangeAspect="1"/>
          </p:cNvPicPr>
          <p:nvPr>
            <p:ph idx="1"/>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a:xfrm>
            <a:off x="3048000" y="2719388"/>
            <a:ext cx="3048000" cy="2286000"/>
          </a:xfrm>
        </p:spPr>
      </p:pic>
    </p:spTree>
    <p:extLst>
      <p:ext uri="{BB962C8B-B14F-4D97-AF65-F5344CB8AC3E}">
        <p14:creationId xmlns:p14="http://schemas.microsoft.com/office/powerpoint/2010/main" val="11539185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984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smtClean="0"/>
              <a:t>Anatomy of a concussion</a:t>
            </a:r>
          </a:p>
        </p:txBody>
      </p:sp>
      <p:pic>
        <p:nvPicPr>
          <p:cNvPr id="4" name="Concussion,_Traumatic_Brain_Injury_(TBI).mp4">
            <a:hlinkClick r:id="" action="ppaction://media"/>
          </p:cNvPr>
          <p:cNvPicPr>
            <a:picLocks noGrp="1" noChangeAspect="1"/>
          </p:cNvPicPr>
          <p:nvPr>
            <p:ph idx="1"/>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a:xfrm>
            <a:off x="3048000" y="2719388"/>
            <a:ext cx="3048000" cy="2286000"/>
          </a:xfrm>
        </p:spPr>
      </p:pic>
    </p:spTree>
    <p:extLst>
      <p:ext uri="{BB962C8B-B14F-4D97-AF65-F5344CB8AC3E}">
        <p14:creationId xmlns:p14="http://schemas.microsoft.com/office/powerpoint/2010/main" val="9663217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dirty="0" smtClean="0"/>
              <a:t>Anatomy of a concussion</a:t>
            </a:r>
          </a:p>
        </p:txBody>
      </p:sp>
      <p:pic>
        <p:nvPicPr>
          <p:cNvPr id="20" name="Top_3_Perfect_KO_Ever_[www_1_.wmv">
            <a:hlinkClick r:id="" action="ppaction://media"/>
          </p:cNvPr>
          <p:cNvPicPr>
            <a:picLocks noGrp="1" noRot="1" noChangeAspect="1"/>
          </p:cNvPicPr>
          <p:nvPr>
            <p:ph idx="1"/>
            <a:videoFile r:link="rId1"/>
          </p:nvPr>
        </p:nvPicPr>
        <p:blipFill>
          <a:blip r:embed="rId4">
            <a:extLst>
              <a:ext uri="{28A0092B-C50C-407E-A947-70E740481C1C}">
                <a14:useLocalDpi xmlns:a14="http://schemas.microsoft.com/office/drawing/2010/main" val="0"/>
              </a:ext>
            </a:extLst>
          </a:blip>
          <a:srcRect/>
          <a:stretch>
            <a:fillRect/>
          </a:stretch>
        </p:blipFill>
        <p:spPr>
          <a:xfrm>
            <a:off x="1524000" y="2147888"/>
            <a:ext cx="6096000" cy="3429000"/>
          </a:xfrm>
        </p:spPr>
      </p:pic>
    </p:spTree>
    <p:extLst>
      <p:ext uri="{BB962C8B-B14F-4D97-AF65-F5344CB8AC3E}">
        <p14:creationId xmlns:p14="http://schemas.microsoft.com/office/powerpoint/2010/main" val="37945916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97972"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0"/>
                </p:tgtEl>
              </p:cMediaNode>
            </p:video>
            <p:seq concurrent="1" nextAc="seek">
              <p:cTn id="8" restart="whenNotActive" fill="hold" evtFilter="cancelBubble" nodeType="interactiveSeq">
                <p:stCondLst>
                  <p:cond evt="onClick" delay="0">
                    <p:tgtEl>
                      <p:spTgt spid="20"/>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0"/>
                                        </p:tgtEl>
                                      </p:cBhvr>
                                    </p:cmd>
                                  </p:childTnLst>
                                </p:cTn>
                              </p:par>
                            </p:childTnLst>
                          </p:cTn>
                        </p:par>
                      </p:childTnLst>
                    </p:cTn>
                  </p:par>
                </p:childTnLst>
              </p:cTn>
              <p:nextCondLst>
                <p:cond evt="onClick" delay="0">
                  <p:tgtEl>
                    <p:spTgt spid="20"/>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altLang="en-US" dirty="0" smtClean="0"/>
              <a:t>Acute Neurological Injury in Boxers</a:t>
            </a:r>
          </a:p>
        </p:txBody>
      </p:sp>
      <p:pic>
        <p:nvPicPr>
          <p:cNvPr id="2355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9540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4325" y="0"/>
            <a:ext cx="12096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6" descr="C:\Documents and Settings\nis9030.CUMC.000\Desktop\SDH.JP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667000" y="1524000"/>
            <a:ext cx="3565525" cy="4525963"/>
          </a:xfrm>
          <a:noFill/>
        </p:spPr>
      </p:pic>
    </p:spTree>
    <p:extLst>
      <p:ext uri="{BB962C8B-B14F-4D97-AF65-F5344CB8AC3E}">
        <p14:creationId xmlns:p14="http://schemas.microsoft.com/office/powerpoint/2010/main" val="37573192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Every</a:t>
            </a:r>
            <a:r>
              <a:rPr lang="en-US" baseline="0" dirty="0" smtClean="0"/>
              <a:t> referee should know</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r>
              <a:rPr lang="en-US" sz="3200" u="none" strike="noStrike" kern="1200" dirty="0" smtClean="0">
                <a:solidFill>
                  <a:schemeClr val="tx1"/>
                </a:solidFill>
                <a:effectLst/>
                <a:latin typeface="+mn-lt"/>
                <a:ea typeface="+mn-ea"/>
                <a:cs typeface="+mn-cs"/>
              </a:rPr>
              <a:t>Modified </a:t>
            </a:r>
            <a:r>
              <a:rPr lang="en-US" sz="3200" u="none" strike="noStrike" kern="1200" dirty="0" err="1" smtClean="0">
                <a:solidFill>
                  <a:schemeClr val="tx1"/>
                </a:solidFill>
                <a:effectLst/>
                <a:latin typeface="+mn-lt"/>
                <a:ea typeface="+mn-ea"/>
                <a:cs typeface="+mn-cs"/>
              </a:rPr>
              <a:t>Maddocks</a:t>
            </a:r>
            <a:r>
              <a:rPr lang="en-US" sz="3200" u="none" strike="noStrike" kern="1200" dirty="0" smtClean="0">
                <a:solidFill>
                  <a:schemeClr val="tx1"/>
                </a:solidFill>
                <a:effectLst/>
                <a:latin typeface="+mn-lt"/>
                <a:ea typeface="+mn-ea"/>
                <a:cs typeface="+mn-cs"/>
              </a:rPr>
              <a:t> questions, preceded with the preface: "I am going to ask you a few questions, listen carefully and give your best effort" </a:t>
            </a:r>
          </a:p>
          <a:p>
            <a:endParaRPr lang="en-US" sz="3200" u="none" strike="noStrike" kern="1200" dirty="0" smtClean="0">
              <a:solidFill>
                <a:schemeClr val="tx1"/>
              </a:solidFill>
              <a:effectLst/>
              <a:latin typeface="+mn-lt"/>
              <a:ea typeface="+mn-ea"/>
              <a:cs typeface="+mn-cs"/>
            </a:endParaRPr>
          </a:p>
          <a:p>
            <a:r>
              <a:rPr lang="en-US" sz="3200" u="none" strike="noStrike" kern="1200" dirty="0" smtClean="0">
                <a:solidFill>
                  <a:schemeClr val="tx1"/>
                </a:solidFill>
                <a:effectLst/>
                <a:latin typeface="+mn-lt"/>
                <a:ea typeface="+mn-ea"/>
                <a:cs typeface="+mn-cs"/>
              </a:rPr>
              <a:t>At what venue are you</a:t>
            </a:r>
            <a:r>
              <a:rPr lang="en-US" sz="3200" u="none" strike="noStrike" kern="1200" baseline="0" dirty="0" smtClean="0">
                <a:solidFill>
                  <a:schemeClr val="tx1"/>
                </a:solidFill>
                <a:effectLst/>
                <a:latin typeface="+mn-lt"/>
                <a:ea typeface="+mn-ea"/>
                <a:cs typeface="+mn-cs"/>
              </a:rPr>
              <a:t> </a:t>
            </a:r>
            <a:r>
              <a:rPr lang="en-US" sz="3200" u="none" strike="noStrike" kern="1200" dirty="0" smtClean="0">
                <a:solidFill>
                  <a:schemeClr val="tx1"/>
                </a:solidFill>
                <a:effectLst/>
                <a:latin typeface="+mn-lt"/>
                <a:ea typeface="+mn-ea"/>
                <a:cs typeface="+mn-cs"/>
              </a:rPr>
              <a:t>today? </a:t>
            </a:r>
            <a:br>
              <a:rPr lang="en-US" sz="3200" u="none" strike="noStrike" kern="1200" dirty="0" smtClean="0">
                <a:solidFill>
                  <a:schemeClr val="tx1"/>
                </a:solidFill>
                <a:effectLst/>
                <a:latin typeface="+mn-lt"/>
                <a:ea typeface="+mn-ea"/>
                <a:cs typeface="+mn-cs"/>
              </a:rPr>
            </a:br>
            <a:endParaRPr lang="en-US" sz="3200" u="none" strike="noStrike" kern="1200" dirty="0" smtClean="0">
              <a:solidFill>
                <a:schemeClr val="tx1"/>
              </a:solidFill>
              <a:effectLst/>
              <a:latin typeface="+mn-lt"/>
              <a:ea typeface="+mn-ea"/>
              <a:cs typeface="+mn-cs"/>
            </a:endParaRPr>
          </a:p>
          <a:p>
            <a:r>
              <a:rPr lang="en-US" sz="3200" u="none" strike="noStrike" kern="1200" dirty="0" smtClean="0">
                <a:solidFill>
                  <a:schemeClr val="tx1"/>
                </a:solidFill>
                <a:effectLst/>
                <a:latin typeface="+mn-lt"/>
                <a:ea typeface="+mn-ea"/>
                <a:cs typeface="+mn-cs"/>
              </a:rPr>
              <a:t>Which round</a:t>
            </a:r>
            <a:r>
              <a:rPr lang="en-US" sz="3200" u="none" strike="noStrike" kern="1200" baseline="0" dirty="0" smtClean="0">
                <a:solidFill>
                  <a:schemeClr val="tx1"/>
                </a:solidFill>
                <a:effectLst/>
                <a:latin typeface="+mn-lt"/>
                <a:ea typeface="+mn-ea"/>
                <a:cs typeface="+mn-cs"/>
              </a:rPr>
              <a:t> </a:t>
            </a:r>
            <a:r>
              <a:rPr lang="en-US" sz="3200" u="none" strike="noStrike" kern="1200" dirty="0" smtClean="0">
                <a:solidFill>
                  <a:schemeClr val="tx1"/>
                </a:solidFill>
                <a:effectLst/>
                <a:latin typeface="+mn-lt"/>
                <a:ea typeface="+mn-ea"/>
                <a:cs typeface="+mn-cs"/>
              </a:rPr>
              <a:t>is it now? </a:t>
            </a:r>
            <a:br>
              <a:rPr lang="en-US" sz="3200" u="none" strike="noStrike" kern="1200" dirty="0" smtClean="0">
                <a:solidFill>
                  <a:schemeClr val="tx1"/>
                </a:solidFill>
                <a:effectLst/>
                <a:latin typeface="+mn-lt"/>
                <a:ea typeface="+mn-ea"/>
                <a:cs typeface="+mn-cs"/>
              </a:rPr>
            </a:br>
            <a:endParaRPr lang="en-US" sz="3200" u="none" strike="noStrike" kern="1200" dirty="0" smtClean="0">
              <a:solidFill>
                <a:schemeClr val="tx1"/>
              </a:solidFill>
              <a:effectLst/>
              <a:latin typeface="+mn-lt"/>
              <a:ea typeface="+mn-ea"/>
              <a:cs typeface="+mn-cs"/>
            </a:endParaRPr>
          </a:p>
          <a:p>
            <a:r>
              <a:rPr lang="en-US" sz="3200" u="none" strike="noStrike" kern="1200" dirty="0" smtClean="0">
                <a:solidFill>
                  <a:schemeClr val="tx1"/>
                </a:solidFill>
                <a:effectLst/>
                <a:latin typeface="+mn-lt"/>
                <a:ea typeface="+mn-ea"/>
                <a:cs typeface="+mn-cs"/>
              </a:rPr>
              <a:t>Who are you fighting? </a:t>
            </a:r>
            <a:br>
              <a:rPr lang="en-US" sz="3200" u="none" strike="noStrike" kern="1200" dirty="0" smtClean="0">
                <a:solidFill>
                  <a:schemeClr val="tx1"/>
                </a:solidFill>
                <a:effectLst/>
                <a:latin typeface="+mn-lt"/>
                <a:ea typeface="+mn-ea"/>
                <a:cs typeface="+mn-cs"/>
              </a:rPr>
            </a:br>
            <a:endParaRPr lang="en-US" sz="3200" u="none" strike="noStrike" kern="1200" dirty="0" smtClean="0">
              <a:solidFill>
                <a:schemeClr val="tx1"/>
              </a:solidFill>
              <a:effectLst/>
              <a:latin typeface="+mn-lt"/>
              <a:ea typeface="+mn-ea"/>
              <a:cs typeface="+mn-cs"/>
            </a:endParaRPr>
          </a:p>
          <a:p>
            <a:r>
              <a:rPr lang="en-US" sz="3200" u="none" strike="noStrike" kern="1200" dirty="0" smtClean="0">
                <a:solidFill>
                  <a:schemeClr val="tx1"/>
                </a:solidFill>
                <a:effectLst/>
                <a:latin typeface="+mn-lt"/>
                <a:ea typeface="+mn-ea"/>
                <a:cs typeface="+mn-cs"/>
              </a:rPr>
              <a:t>How</a:t>
            </a:r>
            <a:r>
              <a:rPr lang="en-US" sz="3200" u="none" strike="noStrike" kern="1200" baseline="0" dirty="0" smtClean="0">
                <a:solidFill>
                  <a:schemeClr val="tx1"/>
                </a:solidFill>
                <a:effectLst/>
                <a:latin typeface="+mn-lt"/>
                <a:ea typeface="+mn-ea"/>
                <a:cs typeface="+mn-cs"/>
              </a:rPr>
              <a:t> many rounds is the fight</a:t>
            </a:r>
            <a:r>
              <a:rPr lang="en-US" sz="3200" u="none" strike="noStrike" kern="1200" dirty="0" smtClean="0">
                <a:solidFill>
                  <a:schemeClr val="tx1"/>
                </a:solidFill>
                <a:effectLst/>
                <a:latin typeface="+mn-lt"/>
                <a:ea typeface="+mn-ea"/>
                <a:cs typeface="+mn-cs"/>
              </a:rPr>
              <a:t>? </a:t>
            </a:r>
            <a:br>
              <a:rPr lang="en-US" sz="3200" u="none" strike="noStrike" kern="1200" dirty="0" smtClean="0">
                <a:solidFill>
                  <a:schemeClr val="tx1"/>
                </a:solidFill>
                <a:effectLst/>
                <a:latin typeface="+mn-lt"/>
                <a:ea typeface="+mn-ea"/>
                <a:cs typeface="+mn-cs"/>
              </a:rPr>
            </a:br>
            <a:endParaRPr lang="en-US" sz="3200" u="none" strike="noStrike" kern="1200" dirty="0" smtClean="0">
              <a:solidFill>
                <a:schemeClr val="tx1"/>
              </a:solidFill>
              <a:effectLst/>
              <a:latin typeface="+mn-lt"/>
              <a:ea typeface="+mn-ea"/>
              <a:cs typeface="+mn-cs"/>
            </a:endParaRPr>
          </a:p>
          <a:p>
            <a:r>
              <a:rPr lang="en-US" sz="3200" u="none" strike="noStrike" kern="1200" dirty="0" smtClean="0">
                <a:solidFill>
                  <a:schemeClr val="tx1"/>
                </a:solidFill>
                <a:effectLst/>
                <a:latin typeface="+mn-lt"/>
                <a:ea typeface="+mn-ea"/>
                <a:cs typeface="+mn-cs"/>
              </a:rPr>
              <a:t>Did you</a:t>
            </a:r>
            <a:r>
              <a:rPr lang="en-US" sz="3200" u="none" strike="noStrike" kern="1200" baseline="0" dirty="0" smtClean="0">
                <a:solidFill>
                  <a:schemeClr val="tx1"/>
                </a:solidFill>
                <a:effectLst/>
                <a:latin typeface="+mn-lt"/>
                <a:ea typeface="+mn-ea"/>
                <a:cs typeface="+mn-cs"/>
              </a:rPr>
              <a:t> </a:t>
            </a:r>
            <a:r>
              <a:rPr lang="en-US" sz="3200" u="none" strike="noStrike" kern="1200" dirty="0" smtClean="0">
                <a:solidFill>
                  <a:schemeClr val="tx1"/>
                </a:solidFill>
                <a:effectLst/>
                <a:latin typeface="+mn-lt"/>
                <a:ea typeface="+mn-ea"/>
                <a:cs typeface="+mn-cs"/>
              </a:rPr>
              <a:t>win or lose the last fight?</a:t>
            </a:r>
          </a:p>
          <a:p>
            <a:pPr marL="0" indent="0">
              <a:buNone/>
            </a:pPr>
            <a:endParaRPr lang="en-US" sz="3200" u="none" strike="noStrike" kern="1200" dirty="0" smtClean="0">
              <a:solidFill>
                <a:schemeClr val="tx1"/>
              </a:solidFill>
              <a:effectLst/>
              <a:latin typeface="+mn-lt"/>
              <a:ea typeface="+mn-ea"/>
              <a:cs typeface="+mn-cs"/>
            </a:endParaRPr>
          </a:p>
          <a:p>
            <a:pPr marL="0" indent="0">
              <a:buNone/>
            </a:pPr>
            <a:r>
              <a:rPr lang="en-US" sz="3200" u="none" strike="noStrike" kern="1200" dirty="0" smtClean="0">
                <a:solidFill>
                  <a:schemeClr val="tx1"/>
                </a:solidFill>
                <a:effectLst/>
                <a:latin typeface="+mn-lt"/>
                <a:ea typeface="+mn-ea"/>
                <a:cs typeface="+mn-cs"/>
              </a:rPr>
              <a:t/>
            </a:r>
            <a:br>
              <a:rPr lang="en-US" sz="3200" u="none" strike="noStrike" kern="1200" dirty="0" smtClean="0">
                <a:solidFill>
                  <a:schemeClr val="tx1"/>
                </a:solidFill>
                <a:effectLst/>
                <a:latin typeface="+mn-lt"/>
                <a:ea typeface="+mn-ea"/>
                <a:cs typeface="+mn-cs"/>
              </a:rPr>
            </a:br>
            <a:r>
              <a:rPr lang="en-US" sz="3200" u="none" strike="noStrike" kern="1200" dirty="0" smtClean="0">
                <a:solidFill>
                  <a:schemeClr val="tx1"/>
                </a:solidFill>
                <a:effectLst/>
                <a:latin typeface="+mn-lt"/>
                <a:ea typeface="+mn-ea"/>
                <a:cs typeface="+mn-cs"/>
              </a:rPr>
              <a:t/>
            </a:r>
            <a:br>
              <a:rPr lang="en-US" sz="3200" u="none" strike="noStrike" kern="1200" dirty="0" smtClean="0">
                <a:solidFill>
                  <a:schemeClr val="tx1"/>
                </a:solidFill>
                <a:effectLst/>
                <a:latin typeface="+mn-lt"/>
                <a:ea typeface="+mn-ea"/>
                <a:cs typeface="+mn-cs"/>
              </a:rPr>
            </a:br>
            <a:endParaRPr lang="en-US" dirty="0"/>
          </a:p>
        </p:txBody>
      </p:sp>
    </p:spTree>
    <p:extLst>
      <p:ext uri="{BB962C8B-B14F-4D97-AF65-F5344CB8AC3E}">
        <p14:creationId xmlns:p14="http://schemas.microsoft.com/office/powerpoint/2010/main" val="30715169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Advantages of using</a:t>
            </a:r>
            <a:r>
              <a:rPr lang="en-US" baseline="0" dirty="0" smtClean="0"/>
              <a:t> the </a:t>
            </a:r>
            <a:r>
              <a:rPr lang="en-US" baseline="0" dirty="0" err="1" smtClean="0"/>
              <a:t>Maddocks</a:t>
            </a:r>
            <a:r>
              <a:rPr lang="en-US" baseline="0" dirty="0" smtClean="0"/>
              <a:t> questions: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Easy</a:t>
            </a:r>
            <a:r>
              <a:rPr lang="en-US" baseline="0" dirty="0" smtClean="0"/>
              <a:t> to administer</a:t>
            </a:r>
          </a:p>
          <a:p>
            <a:r>
              <a:rPr lang="en-US" baseline="0" dirty="0" smtClean="0"/>
              <a:t>Quick assessment of concussion in the ring</a:t>
            </a:r>
          </a:p>
          <a:p>
            <a:r>
              <a:rPr lang="en-US" dirty="0" smtClean="0"/>
              <a:t>If boxer’s answers incorrectly</a:t>
            </a:r>
            <a:r>
              <a:rPr lang="en-US" baseline="0" dirty="0" smtClean="0"/>
              <a:t> bring it to the attention of ringside doctor.</a:t>
            </a:r>
          </a:p>
          <a:p>
            <a:r>
              <a:rPr lang="en-US" baseline="0" dirty="0" smtClean="0"/>
              <a:t>If administered by ringside physician in between rounds and boxer answers incorrectly bring it to the attention of the referee.</a:t>
            </a:r>
          </a:p>
          <a:p>
            <a:r>
              <a:rPr lang="en-US" baseline="0" dirty="0" smtClean="0"/>
              <a:t>This boxer needs further assessment to determine whether he can safely continue.</a:t>
            </a:r>
          </a:p>
          <a:p>
            <a:endParaRPr lang="en-US" baseline="0" dirty="0" smtClean="0"/>
          </a:p>
        </p:txBody>
      </p:sp>
    </p:spTree>
    <p:extLst>
      <p:ext uri="{BB962C8B-B14F-4D97-AF65-F5344CB8AC3E}">
        <p14:creationId xmlns:p14="http://schemas.microsoft.com/office/powerpoint/2010/main" val="11707889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Every referee</a:t>
            </a:r>
            <a:r>
              <a:rPr lang="en-US" baseline="0" dirty="0" smtClean="0"/>
              <a:t> should now</a:t>
            </a:r>
            <a:endParaRPr lang="en-US" dirty="0"/>
          </a:p>
        </p:txBody>
      </p:sp>
      <p:sp>
        <p:nvSpPr>
          <p:cNvPr id="3" name="Content Placeholder 2"/>
          <p:cNvSpPr>
            <a:spLocks noGrp="1"/>
          </p:cNvSpPr>
          <p:nvPr>
            <p:ph idx="1"/>
          </p:nvPr>
        </p:nvSpPr>
        <p:spPr/>
        <p:txBody>
          <a:bodyPr>
            <a:normAutofit lnSpcReduction="10000"/>
          </a:bodyPr>
          <a:lstStyle/>
          <a:p>
            <a:r>
              <a:rPr lang="en-US" dirty="0" smtClean="0"/>
              <a:t>Significance of gait</a:t>
            </a:r>
            <a:r>
              <a:rPr lang="en-US" baseline="0" dirty="0" smtClean="0"/>
              <a:t> and balance assessment of boxer: tandem walking, Balance Error Scoring System (BESS): double leg, single leg and tandem stance</a:t>
            </a:r>
          </a:p>
          <a:p>
            <a:pPr lvl="1"/>
            <a:r>
              <a:rPr lang="en-US" dirty="0" smtClean="0"/>
              <a:t>Quick</a:t>
            </a:r>
            <a:r>
              <a:rPr lang="en-US" baseline="0" dirty="0" smtClean="0"/>
              <a:t> to administer</a:t>
            </a:r>
          </a:p>
          <a:p>
            <a:pPr lvl="1"/>
            <a:r>
              <a:rPr lang="en-US" baseline="0" dirty="0" smtClean="0"/>
              <a:t>In the ring by the ringside physician. Communicate results to the referee if the fight is allowed to continue.</a:t>
            </a:r>
          </a:p>
          <a:p>
            <a:pPr lvl="1"/>
            <a:r>
              <a:rPr lang="en-US" baseline="0" dirty="0" smtClean="0"/>
              <a:t>If positive, boxer needs close observation by both referee and ringside physician</a:t>
            </a:r>
            <a:endParaRPr lang="en-US" baseline="0" dirty="0"/>
          </a:p>
          <a:p>
            <a:pPr lvl="1"/>
            <a:endParaRPr lang="en-US" baseline="0" dirty="0" smtClean="0"/>
          </a:p>
        </p:txBody>
      </p:sp>
    </p:spTree>
    <p:extLst>
      <p:ext uri="{BB962C8B-B14F-4D97-AF65-F5344CB8AC3E}">
        <p14:creationId xmlns:p14="http://schemas.microsoft.com/office/powerpoint/2010/main" val="39440879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Every referee</a:t>
            </a:r>
            <a:r>
              <a:rPr lang="en-US" baseline="0" dirty="0" smtClean="0"/>
              <a:t> should know</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Eye injuries which warrant a bout to be stopped-lacerations (location is</a:t>
            </a:r>
            <a:r>
              <a:rPr lang="en-US" baseline="0" dirty="0" smtClean="0"/>
              <a:t> more important that depth and amount of bleeding), retinal detachment</a:t>
            </a:r>
          </a:p>
          <a:p>
            <a:r>
              <a:rPr lang="en-US" baseline="0" dirty="0" smtClean="0"/>
              <a:t>Facial injuries-lacerations involving the supraorbital, </a:t>
            </a:r>
            <a:r>
              <a:rPr lang="en-US" baseline="0" dirty="0" err="1" smtClean="0"/>
              <a:t>infraorbital</a:t>
            </a:r>
            <a:r>
              <a:rPr lang="en-US" baseline="0" dirty="0" smtClean="0"/>
              <a:t> areas</a:t>
            </a:r>
          </a:p>
          <a:p>
            <a:r>
              <a:rPr lang="en-US" baseline="0" dirty="0" smtClean="0"/>
              <a:t>Chest injuries-fractures of the rib-pneumothorax</a:t>
            </a:r>
          </a:p>
          <a:p>
            <a:r>
              <a:rPr lang="en-US" baseline="0" dirty="0" smtClean="0"/>
              <a:t>Abdominal trauma-splenic laceration, hepatic laceration, renal contusion</a:t>
            </a:r>
          </a:p>
          <a:p>
            <a:r>
              <a:rPr lang="en-US" baseline="0" dirty="0" smtClean="0"/>
              <a:t>Basic injuries involving the hands, wrists, shoulder and knees</a:t>
            </a:r>
            <a:endParaRPr lang="en-US" dirty="0"/>
          </a:p>
        </p:txBody>
      </p:sp>
    </p:spTree>
    <p:extLst>
      <p:ext uri="{BB962C8B-B14F-4D97-AF65-F5344CB8AC3E}">
        <p14:creationId xmlns:p14="http://schemas.microsoft.com/office/powerpoint/2010/main" val="32915799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Stopping a fight on medical grounds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Ideally by</a:t>
            </a:r>
            <a:r>
              <a:rPr lang="en-US" baseline="0" dirty="0" smtClean="0"/>
              <a:t> the referee after consulting with the ringside physician.</a:t>
            </a:r>
          </a:p>
          <a:p>
            <a:r>
              <a:rPr lang="en-US" baseline="0" dirty="0" smtClean="0"/>
              <a:t>After taking into account not just that round but the previous rounds too—how many head blows has the boxer sustained?</a:t>
            </a:r>
          </a:p>
          <a:p>
            <a:r>
              <a:rPr lang="en-US" baseline="0" dirty="0" smtClean="0"/>
              <a:t>After taking into account the boxer’s and his corners body language </a:t>
            </a:r>
          </a:p>
          <a:p>
            <a:r>
              <a:rPr lang="en-US" baseline="0" dirty="0" smtClean="0"/>
              <a:t>If during the round the ringside doctor notices something which the referee does not or wants the fight stopped-signal to the referee. Referee can start and stop round and bring the boxer over to the doctor for assessment. </a:t>
            </a:r>
          </a:p>
          <a:p>
            <a:r>
              <a:rPr lang="en-US" baseline="0" dirty="0" smtClean="0"/>
              <a:t>Good and constant communication between referee and ringside physician is the key. Talk in between the rounds. Share your assessment of the boxer with each other. Share your concern about the boxer with each other. That way you shall know the comfort threshold of each other.</a:t>
            </a:r>
            <a:endParaRPr lang="en-US" dirty="0"/>
          </a:p>
        </p:txBody>
      </p:sp>
    </p:spTree>
    <p:extLst>
      <p:ext uri="{BB962C8B-B14F-4D97-AF65-F5344CB8AC3E}">
        <p14:creationId xmlns:p14="http://schemas.microsoft.com/office/powerpoint/2010/main" val="40983929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normAutofit fontScale="90000"/>
          </a:bodyPr>
          <a:lstStyle/>
          <a:p>
            <a:r>
              <a:rPr lang="en-US" altLang="en-US" dirty="0" smtClean="0"/>
              <a:t>Boxing-Brutal or Brilliant?-The Sweet Science</a:t>
            </a:r>
          </a:p>
        </p:txBody>
      </p:sp>
      <p:pic>
        <p:nvPicPr>
          <p:cNvPr id="37891"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800600" y="1466850"/>
            <a:ext cx="3200400" cy="2514600"/>
          </a:xfrm>
          <a:noFill/>
        </p:spPr>
      </p:pic>
      <p:sp>
        <p:nvSpPr>
          <p:cNvPr id="37892" name="Text Placeholder 1"/>
          <p:cNvSpPr>
            <a:spLocks noGrp="1"/>
          </p:cNvSpPr>
          <p:nvPr>
            <p:ph type="body" idx="4294967295"/>
          </p:nvPr>
        </p:nvSpPr>
        <p:spPr>
          <a:xfrm>
            <a:off x="457200" y="1600200"/>
            <a:ext cx="2057400" cy="1524000"/>
          </a:xfrm>
        </p:spPr>
        <p:txBody>
          <a:bodyPr/>
          <a:lstStyle/>
          <a:p>
            <a:pPr marL="0" indent="0">
              <a:buFont typeface="Arial" panose="020B0604020202020204" pitchFamily="34" charset="0"/>
              <a:buNone/>
            </a:pPr>
            <a:endParaRPr lang="en-US" altLang="en-US" smtClean="0"/>
          </a:p>
        </p:txBody>
      </p:sp>
      <p:pic>
        <p:nvPicPr>
          <p:cNvPr id="37893" name="Picture 6" descr="http://static.tvtropes.org/pmwiki/pub/images/ali_liston_65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447800"/>
            <a:ext cx="3505200" cy="254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8"/>
          <p:cNvSpPr>
            <a:spLocks noChangeArrowheads="1"/>
          </p:cNvSpPr>
          <p:nvPr/>
        </p:nvSpPr>
        <p:spPr bwMode="auto">
          <a:xfrm>
            <a:off x="-503238" y="4481513"/>
            <a:ext cx="6445251" cy="198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4264" tIns="25392" bIns="25392"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1800">
              <a:latin typeface="Arial" panose="020B0604020202020204" pitchFamily="34" charset="0"/>
            </a:endParaRPr>
          </a:p>
          <a:p>
            <a:pPr lvl="1">
              <a:spcBef>
                <a:spcPct val="0"/>
              </a:spcBef>
              <a:buFontTx/>
              <a:buNone/>
            </a:pPr>
            <a:r>
              <a:rPr lang="en-US" altLang="en-US" sz="1800" i="1">
                <a:latin typeface="Arial" panose="020B0604020202020204" pitchFamily="34" charset="0"/>
              </a:rPr>
              <a:t>"Float like a butterfly, sting like a bee.“</a:t>
            </a:r>
          </a:p>
          <a:p>
            <a:pPr lvl="1">
              <a:spcBef>
                <a:spcPct val="0"/>
              </a:spcBef>
              <a:buFontTx/>
              <a:buNone/>
            </a:pPr>
            <a:endParaRPr lang="en-US" altLang="en-US" sz="1800">
              <a:latin typeface="Arial" panose="020B0604020202020204" pitchFamily="34" charset="0"/>
            </a:endParaRPr>
          </a:p>
          <a:p>
            <a:pPr lvl="1">
              <a:spcBef>
                <a:spcPct val="0"/>
              </a:spcBef>
              <a:buFontTx/>
              <a:buNone/>
            </a:pPr>
            <a:r>
              <a:rPr lang="en-US" altLang="en-US" sz="1800" i="1">
                <a:latin typeface="Arial" panose="020B0604020202020204" pitchFamily="34" charset="0"/>
              </a:rPr>
              <a:t>"When you are as great as I am, it is hard to be humble.“</a:t>
            </a:r>
          </a:p>
          <a:p>
            <a:pPr lvl="1">
              <a:spcBef>
                <a:spcPct val="0"/>
              </a:spcBef>
              <a:buFontTx/>
              <a:buNone/>
            </a:pPr>
            <a:r>
              <a:rPr lang="en-US" altLang="en-US" sz="1800" i="1">
                <a:latin typeface="Arial" panose="020B0604020202020204" pitchFamily="34" charset="0"/>
              </a:rPr>
              <a:t>                                                  </a:t>
            </a:r>
          </a:p>
          <a:p>
            <a:pPr lvl="1">
              <a:spcBef>
                <a:spcPct val="0"/>
              </a:spcBef>
              <a:buFontTx/>
              <a:buNone/>
            </a:pPr>
            <a:r>
              <a:rPr lang="en-US" altLang="en-US" sz="1800" i="1">
                <a:latin typeface="Arial" panose="020B0604020202020204" pitchFamily="34" charset="0"/>
              </a:rPr>
              <a:t>                                                                 Muhammad Ali</a:t>
            </a:r>
            <a:endParaRPr lang="en-US" altLang="en-US" sz="1800">
              <a:latin typeface="Arial" panose="020B0604020202020204" pitchFamily="34" charset="0"/>
            </a:endParaRPr>
          </a:p>
          <a:p>
            <a:pPr>
              <a:spcBef>
                <a:spcPct val="0"/>
              </a:spcBef>
              <a:buFontTx/>
              <a:buNone/>
            </a:pPr>
            <a:endParaRPr lang="en-US" altLang="en-US" sz="1800">
              <a:latin typeface="Arial" panose="020B0604020202020204" pitchFamily="34" charset="0"/>
            </a:endParaRPr>
          </a:p>
        </p:txBody>
      </p:sp>
    </p:spTree>
    <p:extLst>
      <p:ext uri="{BB962C8B-B14F-4D97-AF65-F5344CB8AC3E}">
        <p14:creationId xmlns:p14="http://schemas.microsoft.com/office/powerpoint/2010/main" val="14144879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ctrTitle"/>
          </p:nvPr>
        </p:nvSpPr>
        <p:spPr>
          <a:xfrm>
            <a:off x="609600" y="304800"/>
            <a:ext cx="7772400" cy="1470025"/>
          </a:xfrm>
        </p:spPr>
        <p:txBody>
          <a:bodyPr/>
          <a:lstStyle/>
          <a:p>
            <a:r>
              <a:rPr lang="en-US" altLang="en-US" dirty="0" smtClean="0"/>
              <a:t>Some sobering facts: Boxing is a dangerous sport and boxers die</a:t>
            </a:r>
          </a:p>
        </p:txBody>
      </p:sp>
      <p:sp>
        <p:nvSpPr>
          <p:cNvPr id="3" name="Subtitle 2"/>
          <p:cNvSpPr>
            <a:spLocks noGrp="1"/>
          </p:cNvSpPr>
          <p:nvPr>
            <p:ph type="subTitle" idx="1"/>
          </p:nvPr>
        </p:nvSpPr>
        <p:spPr>
          <a:xfrm>
            <a:off x="1371600" y="1905000"/>
            <a:ext cx="6400800" cy="4038600"/>
          </a:xfrm>
        </p:spPr>
        <p:txBody>
          <a:bodyPr>
            <a:normAutofit fontScale="55000" lnSpcReduction="20000"/>
          </a:bodyPr>
          <a:lstStyle/>
          <a:p>
            <a:pPr>
              <a:buFont typeface="Arial" charset="0"/>
              <a:buNone/>
              <a:defRPr/>
            </a:pPr>
            <a:r>
              <a:rPr lang="en-US" dirty="0" smtClean="0"/>
              <a:t> Mexican featherweight boxer Oscar ‘</a:t>
            </a:r>
            <a:r>
              <a:rPr lang="en-US" b="1" dirty="0" smtClean="0"/>
              <a:t>El </a:t>
            </a:r>
            <a:r>
              <a:rPr lang="en-US" b="1" dirty="0" err="1" smtClean="0"/>
              <a:t>Fantasma</a:t>
            </a:r>
            <a:r>
              <a:rPr lang="en-US" b="1" dirty="0" smtClean="0"/>
              <a:t>’ </a:t>
            </a:r>
            <a:r>
              <a:rPr lang="en-US" dirty="0" smtClean="0"/>
              <a:t>Gonzalez died February 3rd 2014 from brain injuries sustained during a match with Jesus Galicia in Mexico City. Gonzalez was knocked unconscious during the 10th round, and medical staff immediately sought to get him on an oxygen ventilator. Within 36 hours, the boxer was pulled off a respirator at his wife’s request, after doctors had declared that parts of his brain had died. He was 23 years old.</a:t>
            </a:r>
          </a:p>
          <a:p>
            <a:pPr>
              <a:buFont typeface="Arial" charset="0"/>
              <a:buNone/>
              <a:defRPr/>
            </a:pPr>
            <a:endParaRPr lang="en-US" dirty="0" smtClean="0"/>
          </a:p>
          <a:p>
            <a:pPr>
              <a:buFont typeface="Arial" charset="0"/>
              <a:buNone/>
              <a:defRPr/>
            </a:pPr>
            <a:r>
              <a:rPr lang="en-US" dirty="0" smtClean="0"/>
              <a:t>Junior featherweight boxer Francisco “Frankie” Leal of Mexico died from severe head trauma incurred while being knocked out by opponent Raul </a:t>
            </a:r>
            <a:r>
              <a:rPr lang="en-US" dirty="0" err="1" smtClean="0"/>
              <a:t>Hirales</a:t>
            </a:r>
            <a:r>
              <a:rPr lang="en-US" dirty="0" smtClean="0"/>
              <a:t>. Leal had already nearly died in the ring 18 months earlier, when he had to be rushed to a hospital for head injuries after a knockout loss to Russian boxer </a:t>
            </a:r>
            <a:r>
              <a:rPr lang="en-US" dirty="0" err="1" smtClean="0"/>
              <a:t>Evgeny</a:t>
            </a:r>
            <a:r>
              <a:rPr lang="en-US" dirty="0" smtClean="0"/>
              <a:t> </a:t>
            </a:r>
            <a:r>
              <a:rPr lang="en-US" dirty="0" err="1" smtClean="0"/>
              <a:t>Gradovich</a:t>
            </a:r>
            <a:r>
              <a:rPr lang="en-US" dirty="0" smtClean="0"/>
              <a:t>. This did not prevent boxing authorities from allowing Leal to get back into the ring. He was 26 and left behind a wife and son.</a:t>
            </a:r>
          </a:p>
          <a:p>
            <a:pPr>
              <a:buFont typeface="Arial" charset="0"/>
              <a:buNone/>
              <a:defRPr/>
            </a:pPr>
            <a:endParaRPr lang="en-US" sz="2900" dirty="0"/>
          </a:p>
        </p:txBody>
      </p:sp>
      <p:pic>
        <p:nvPicPr>
          <p:cNvPr id="38916" name="Picture 2" descr="C:\Users\nis9030\Desktop\oscar-el-fantasma-gonzale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5791200"/>
            <a:ext cx="13716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7528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228600"/>
          </a:xfrm>
        </p:spPr>
        <p:txBody>
          <a:bodyPr>
            <a:normAutofit fontScale="90000"/>
          </a:bodyPr>
          <a:lstStyle/>
          <a:p>
            <a:pPr eaLnBrk="1" fontAlgn="auto" hangingPunct="1">
              <a:spcAft>
                <a:spcPts val="0"/>
              </a:spcAft>
              <a:defRPr/>
            </a:pPr>
            <a:r>
              <a:rPr lang="en-US" sz="2000" b="1" dirty="0" smtClean="0"/>
              <a:t>Oscar Gonzalez Mexican Boxer Dies by knockout in his fight with Jesus Galicia </a:t>
            </a:r>
            <a:br>
              <a:rPr lang="en-US" sz="2000" b="1" dirty="0" smtClean="0"/>
            </a:br>
            <a:endParaRPr lang="en-US" dirty="0"/>
          </a:p>
        </p:txBody>
      </p:sp>
      <p:pic>
        <p:nvPicPr>
          <p:cNvPr id="4" name="Oscar_Gonzalez_Mexican_Boxer_Dies_by_knockout_before_Jesus_Galicia.mp4">
            <a:hlinkClick r:id="" action="ppaction://media"/>
          </p:cNvPr>
          <p:cNvPicPr>
            <a:picLocks noGrp="1" noChangeAspect="1"/>
          </p:cNvPicPr>
          <p:nvPr>
            <p:ph idx="1"/>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a:xfrm>
            <a:off x="3048000" y="2719388"/>
            <a:ext cx="3048000" cy="2286000"/>
          </a:xfrm>
        </p:spPr>
      </p:pic>
    </p:spTree>
    <p:extLst>
      <p:ext uri="{BB962C8B-B14F-4D97-AF65-F5344CB8AC3E}">
        <p14:creationId xmlns:p14="http://schemas.microsoft.com/office/powerpoint/2010/main" val="26892358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304800"/>
          </a:xfrm>
        </p:spPr>
        <p:txBody>
          <a:bodyPr>
            <a:normAutofit fontScale="90000"/>
          </a:bodyPr>
          <a:lstStyle/>
          <a:p>
            <a:pPr>
              <a:defRPr/>
            </a:pPr>
            <a:r>
              <a:rPr lang="en-US" sz="2000" dirty="0"/>
              <a:t>THE MANUEL VELAZQUEZ COLLECTION OF BOXING FATALITIES </a:t>
            </a:r>
            <a:endParaRPr lang="en-US" dirty="0" smtClean="0"/>
          </a:p>
        </p:txBody>
      </p:sp>
      <p:sp>
        <p:nvSpPr>
          <p:cNvPr id="3" name="Content Placeholder 2"/>
          <p:cNvSpPr>
            <a:spLocks noGrp="1"/>
          </p:cNvSpPr>
          <p:nvPr>
            <p:ph idx="1"/>
          </p:nvPr>
        </p:nvSpPr>
        <p:spPr/>
        <p:txBody>
          <a:bodyPr/>
          <a:lstStyle/>
          <a:p>
            <a:pPr marL="0" indent="0">
              <a:buFont typeface="Arial" charset="0"/>
              <a:buNone/>
              <a:defRPr/>
            </a:pPr>
            <a:r>
              <a:rPr lang="en-US" sz="2000" dirty="0" smtClean="0"/>
              <a:t/>
            </a:r>
            <a:br>
              <a:rPr lang="en-US" sz="2000" dirty="0" smtClean="0"/>
            </a:br>
            <a:endParaRPr lang="en-US" sz="2000" dirty="0" smtClean="0">
              <a:latin typeface="+mj-lt"/>
              <a:ea typeface="+mj-ea"/>
              <a:cs typeface="+mj-cs"/>
            </a:endParaRPr>
          </a:p>
          <a:p>
            <a:pPr>
              <a:buFont typeface="Arial" charset="0"/>
              <a:buChar char="•"/>
              <a:defRPr/>
            </a:pPr>
            <a:endParaRPr lang="en-US" dirty="0"/>
          </a:p>
        </p:txBody>
      </p:sp>
      <p:graphicFrame>
        <p:nvGraphicFramePr>
          <p:cNvPr id="40964" name="Object 3"/>
          <p:cNvGraphicFramePr>
            <a:graphicFrameLocks noChangeAspect="1"/>
          </p:cNvGraphicFramePr>
          <p:nvPr/>
        </p:nvGraphicFramePr>
        <p:xfrm>
          <a:off x="609600" y="1066800"/>
          <a:ext cx="8229600" cy="5410200"/>
        </p:xfrm>
        <a:graphic>
          <a:graphicData uri="http://schemas.openxmlformats.org/presentationml/2006/ole">
            <mc:AlternateContent xmlns:mc="http://schemas.openxmlformats.org/markup-compatibility/2006">
              <mc:Choice xmlns:v="urn:schemas-microsoft-com:vml" Requires="v">
                <p:oleObj spid="_x0000_s1032" name="Acrobat Document" r:id="rId3" imgW="7543732" imgH="5829300" progId="AcroExch.Document.7">
                  <p:embed/>
                </p:oleObj>
              </mc:Choice>
              <mc:Fallback>
                <p:oleObj name="Acrobat Document" r:id="rId3" imgW="7543732" imgH="5829300" progId="AcroExch.Document.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066800"/>
                        <a:ext cx="82296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0774222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z="2000" dirty="0" smtClean="0"/>
              <a:t>THE MANUEL VELAZQUEZ COLLECTION OF BOXING FATALITIES </a:t>
            </a:r>
            <a:endParaRPr lang="en-US" altLang="en-US" dirty="0" smtClean="0"/>
          </a:p>
        </p:txBody>
      </p:sp>
      <p:sp>
        <p:nvSpPr>
          <p:cNvPr id="3" name="Content Placeholder 2"/>
          <p:cNvSpPr>
            <a:spLocks noGrp="1"/>
          </p:cNvSpPr>
          <p:nvPr>
            <p:ph idx="1"/>
          </p:nvPr>
        </p:nvSpPr>
        <p:spPr/>
        <p:txBody>
          <a:bodyPr/>
          <a:lstStyle/>
          <a:p>
            <a:pPr marL="0" indent="0">
              <a:buFont typeface="Arial" charset="0"/>
              <a:buNone/>
              <a:defRPr/>
            </a:pPr>
            <a:r>
              <a:rPr lang="en-US" sz="2000" dirty="0" smtClean="0"/>
              <a:t/>
            </a:r>
            <a:br>
              <a:rPr lang="en-US" sz="2000" dirty="0" smtClean="0"/>
            </a:br>
            <a:endParaRPr lang="en-US" sz="2000" dirty="0" smtClean="0">
              <a:latin typeface="+mj-lt"/>
              <a:ea typeface="+mj-ea"/>
              <a:cs typeface="+mj-cs"/>
            </a:endParaRPr>
          </a:p>
        </p:txBody>
      </p:sp>
      <p:graphicFrame>
        <p:nvGraphicFramePr>
          <p:cNvPr id="41988" name="Object 3"/>
          <p:cNvGraphicFramePr>
            <a:graphicFrameLocks noChangeAspect="1"/>
          </p:cNvGraphicFramePr>
          <p:nvPr/>
        </p:nvGraphicFramePr>
        <p:xfrm>
          <a:off x="1219200" y="1371600"/>
          <a:ext cx="6819900" cy="5270500"/>
        </p:xfrm>
        <a:graphic>
          <a:graphicData uri="http://schemas.openxmlformats.org/presentationml/2006/ole">
            <mc:AlternateContent xmlns:mc="http://schemas.openxmlformats.org/markup-compatibility/2006">
              <mc:Choice xmlns:v="urn:schemas-microsoft-com:vml" Requires="v">
                <p:oleObj spid="_x0000_s2056" name="Acrobat Document" r:id="rId3" imgW="7543732" imgH="5829300" progId="AcroExch.Document.7">
                  <p:embed/>
                </p:oleObj>
              </mc:Choice>
              <mc:Fallback>
                <p:oleObj name="Acrobat Document" r:id="rId3" imgW="7543732" imgH="5829300" progId="AcroExch.Document.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371600"/>
                        <a:ext cx="6819900" cy="527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174672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Share the</a:t>
            </a:r>
            <a:r>
              <a:rPr lang="en-US" baseline="0" dirty="0" smtClean="0"/>
              <a:t> responsibility of stopping a fight with each other</a:t>
            </a:r>
            <a:endParaRPr lang="en-US" dirty="0"/>
          </a:p>
        </p:txBody>
      </p:sp>
      <p:sp>
        <p:nvSpPr>
          <p:cNvPr id="3" name="Content Placeholder 2"/>
          <p:cNvSpPr>
            <a:spLocks noGrp="1"/>
          </p:cNvSpPr>
          <p:nvPr>
            <p:ph idx="1"/>
          </p:nvPr>
        </p:nvSpPr>
        <p:spPr/>
        <p:txBody>
          <a:bodyPr>
            <a:normAutofit lnSpcReduction="10000"/>
          </a:bodyPr>
          <a:lstStyle/>
          <a:p>
            <a:r>
              <a:rPr lang="en-US" dirty="0" smtClean="0"/>
              <a:t>Compliment each others</a:t>
            </a:r>
            <a:r>
              <a:rPr lang="en-US" baseline="0" dirty="0" smtClean="0"/>
              <a:t> knowledge of boxing, medicine and the boxers.</a:t>
            </a:r>
          </a:p>
          <a:p>
            <a:r>
              <a:rPr lang="en-US" baseline="0" dirty="0" smtClean="0"/>
              <a:t>Share the pressure of the fight with each other. </a:t>
            </a:r>
          </a:p>
          <a:p>
            <a:r>
              <a:rPr lang="en-US" baseline="0" dirty="0" smtClean="0"/>
              <a:t>Share the blame of a bad stoppage with each other.</a:t>
            </a:r>
          </a:p>
          <a:p>
            <a:r>
              <a:rPr lang="en-US" baseline="0" dirty="0" smtClean="0"/>
              <a:t>Share the praise of a good stoppage with each other.</a:t>
            </a:r>
          </a:p>
          <a:p>
            <a:r>
              <a:rPr lang="en-US" baseline="0" dirty="0" smtClean="0"/>
              <a:t>Always put the boxers safety first.</a:t>
            </a:r>
          </a:p>
          <a:p>
            <a:endParaRPr lang="en-US" dirty="0"/>
          </a:p>
        </p:txBody>
      </p:sp>
    </p:spTree>
    <p:extLst>
      <p:ext uri="{BB962C8B-B14F-4D97-AF65-F5344CB8AC3E}">
        <p14:creationId xmlns:p14="http://schemas.microsoft.com/office/powerpoint/2010/main" val="32379155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Thank</a:t>
            </a:r>
            <a:r>
              <a:rPr lang="en-US" baseline="0" dirty="0" smtClean="0"/>
              <a:t> you</a:t>
            </a:r>
            <a:endParaRPr lang="en-US" dirty="0"/>
          </a:p>
        </p:txBody>
      </p:sp>
      <p:sp>
        <p:nvSpPr>
          <p:cNvPr id="3" name="Content Placeholder 2"/>
          <p:cNvSpPr>
            <a:spLocks noGrp="1"/>
          </p:cNvSpPr>
          <p:nvPr>
            <p:ph idx="1"/>
          </p:nvPr>
        </p:nvSpPr>
        <p:spPr/>
        <p:txBody>
          <a:bodyPr/>
          <a:lstStyle/>
          <a:p>
            <a:pPr marL="0" lvl="0" indent="0">
              <a:buNone/>
            </a:pPr>
            <a:r>
              <a:rPr lang="en-US" dirty="0" smtClean="0">
                <a:effectLst/>
              </a:rPr>
              <a:t> </a:t>
            </a:r>
          </a:p>
          <a:p>
            <a:pPr marL="0" lvl="0" indent="0">
              <a:buNone/>
            </a:pPr>
            <a:endParaRPr lang="en-US" dirty="0"/>
          </a:p>
          <a:p>
            <a:pPr marL="0" lvl="0" indent="0">
              <a:buNone/>
            </a:pPr>
            <a:r>
              <a:rPr lang="en-US" dirty="0" smtClean="0">
                <a:effectLst/>
              </a:rPr>
              <a:t>“</a:t>
            </a:r>
            <a:r>
              <a:rPr lang="en-US" i="1" dirty="0" smtClean="0">
                <a:effectLst/>
              </a:rPr>
              <a:t>I gave you your instructions in the dressing room. Remember protect yourself at all times and above all obey my command at all times. </a:t>
            </a:r>
            <a:br>
              <a:rPr lang="en-US" i="1" dirty="0" smtClean="0">
                <a:effectLst/>
              </a:rPr>
            </a:br>
            <a:r>
              <a:rPr lang="en-US" i="1" dirty="0" smtClean="0">
                <a:effectLst/>
              </a:rPr>
              <a:t>Touch </a:t>
            </a:r>
            <a:r>
              <a:rPr lang="en-US" i="1" dirty="0" err="1" smtClean="0">
                <a:effectLst/>
              </a:rPr>
              <a:t>Em</a:t>
            </a:r>
            <a:r>
              <a:rPr lang="en-US" i="1" dirty="0" smtClean="0">
                <a:effectLst/>
              </a:rPr>
              <a:t> up.</a:t>
            </a:r>
            <a:r>
              <a:rPr lang="en-US" i="1" baseline="0" dirty="0" smtClean="0">
                <a:effectLst/>
              </a:rPr>
              <a:t> Good luck!!!”</a:t>
            </a:r>
            <a:endParaRPr lang="en-US" i="1" dirty="0"/>
          </a:p>
        </p:txBody>
      </p:sp>
    </p:spTree>
    <p:extLst>
      <p:ext uri="{BB962C8B-B14F-4D97-AF65-F5344CB8AC3E}">
        <p14:creationId xmlns:p14="http://schemas.microsoft.com/office/powerpoint/2010/main" val="257746987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599</TotalTime>
  <Words>2045</Words>
  <Application>Microsoft Office PowerPoint</Application>
  <PresentationFormat>On-screen Show (4:3)</PresentationFormat>
  <Paragraphs>172</Paragraphs>
  <Slides>33</Slides>
  <Notes>1</Notes>
  <HiddenSlides>0</HiddenSlides>
  <MMClips>6</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5" baseType="lpstr">
      <vt:lpstr>Office Theme</vt:lpstr>
      <vt:lpstr>Acrobat Document</vt:lpstr>
      <vt:lpstr>Boxer safety and the relationship between the referee and the ringside physician </vt:lpstr>
      <vt:lpstr>The fight must go on….</vt:lpstr>
      <vt:lpstr>So we all want the fight to go on…but…</vt:lpstr>
      <vt:lpstr>So who should be authorized to stop a fight?</vt:lpstr>
      <vt:lpstr>So who should be authorized to stop a fight?</vt:lpstr>
      <vt:lpstr>The other MORE important question…</vt:lpstr>
      <vt:lpstr>Good or bad stoppage?</vt:lpstr>
      <vt:lpstr>Good or bad stoppage?</vt:lpstr>
      <vt:lpstr>We are all under scrutiny </vt:lpstr>
      <vt:lpstr>Boxers safety precedes all other considerations</vt:lpstr>
      <vt:lpstr>Boxers safety-what the referee needs to know</vt:lpstr>
      <vt:lpstr>Neurological causes of sudden death</vt:lpstr>
      <vt:lpstr>Acute Neurological Injuries in Boxing:</vt:lpstr>
      <vt:lpstr>Chronic Neurological Injuries in Boxing</vt:lpstr>
      <vt:lpstr>Concussions in Boxing</vt:lpstr>
      <vt:lpstr>Common clinical manifestations (the groggy state):</vt:lpstr>
      <vt:lpstr>Biomechanics of boxing concussions</vt:lpstr>
      <vt:lpstr>Anatomy of a concussion</vt:lpstr>
      <vt:lpstr>Anatomy of a concussion</vt:lpstr>
      <vt:lpstr>Anatomy of a concussion</vt:lpstr>
      <vt:lpstr>Acute Neurological Injury in Boxers</vt:lpstr>
      <vt:lpstr>Every referee should know</vt:lpstr>
      <vt:lpstr>Advantages of using the Maddocks questions:</vt:lpstr>
      <vt:lpstr>Every referee should now</vt:lpstr>
      <vt:lpstr>Every referee should know</vt:lpstr>
      <vt:lpstr>Stopping a fight on medical grounds</vt:lpstr>
      <vt:lpstr>Boxing-Brutal or Brilliant?-The Sweet Science</vt:lpstr>
      <vt:lpstr>Some sobering facts: Boxing is a dangerous sport and boxers die</vt:lpstr>
      <vt:lpstr>Oscar Gonzalez Mexican Boxer Dies by knockout in his fight with Jesus Galicia  </vt:lpstr>
      <vt:lpstr>THE MANUEL VELAZQUEZ COLLECTION OF BOXING FATALITIES </vt:lpstr>
      <vt:lpstr>THE MANUEL VELAZQUEZ COLLECTION OF BOXING FATALITIES </vt:lpstr>
      <vt:lpstr>Share the responsibility of stopping a fight with each other</vt:lpstr>
      <vt:lpstr>Thank you</vt:lpstr>
    </vt:vector>
  </TitlesOfParts>
  <Company>Weill Cornell Medical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Boxer safety and the relationship between the referee and the ringside physician</dc:title>
  <dc:creator>Nitin Sethi</dc:creator>
  <cp:lastModifiedBy>Nitin Sethi</cp:lastModifiedBy>
  <cp:revision>32</cp:revision>
  <dcterms:created xsi:type="dcterms:W3CDTF">2014-08-28T13:24:46Z</dcterms:created>
  <dcterms:modified xsi:type="dcterms:W3CDTF">2014-09-17T14:44:42Z</dcterms:modified>
</cp:coreProperties>
</file>